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1" r:id="rId2"/>
    <p:sldId id="262" r:id="rId3"/>
    <p:sldId id="269" r:id="rId4"/>
    <p:sldId id="263" r:id="rId5"/>
    <p:sldId id="265" r:id="rId6"/>
    <p:sldId id="266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84" r:id="rId15"/>
    <p:sldId id="271" r:id="rId16"/>
    <p:sldId id="257" r:id="rId17"/>
    <p:sldId id="260" r:id="rId18"/>
    <p:sldId id="259" r:id="rId19"/>
    <p:sldId id="283" r:id="rId20"/>
    <p:sldId id="272" r:id="rId21"/>
    <p:sldId id="256" r:id="rId22"/>
    <p:sldId id="293" r:id="rId23"/>
    <p:sldId id="294" r:id="rId24"/>
    <p:sldId id="264" r:id="rId25"/>
    <p:sldId id="277" r:id="rId26"/>
    <p:sldId id="278" r:id="rId27"/>
    <p:sldId id="279" r:id="rId28"/>
    <p:sldId id="280" r:id="rId29"/>
    <p:sldId id="281" r:id="rId30"/>
    <p:sldId id="282" r:id="rId31"/>
    <p:sldId id="258" r:id="rId32"/>
    <p:sldId id="270" r:id="rId33"/>
    <p:sldId id="273" r:id="rId34"/>
    <p:sldId id="274" r:id="rId35"/>
    <p:sldId id="275" r:id="rId36"/>
    <p:sldId id="276" r:id="rId37"/>
    <p:sldId id="267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JinYi:Desktop:CARS5-6-2014%20(2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</a:rPr>
              <a:t>ASD</a:t>
            </a:r>
            <a:r>
              <a:rPr lang="en-US" sz="2400" baseline="0" dirty="0">
                <a:solidFill>
                  <a:schemeClr val="bg1"/>
                </a:solidFill>
              </a:rPr>
              <a:t> Symptom Reduction after MRT</a:t>
            </a:r>
            <a:endParaRPr lang="en-US" sz="24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'[CARS5-6-2014 (2).xlsx]Sheet3'!$Q$2</c:f>
              <c:strCache>
                <c:ptCount val="1"/>
                <c:pt idx="0">
                  <c:v>MRT</c:v>
                </c:pt>
              </c:strCache>
            </c:strRef>
          </c:tx>
          <c:spPr>
            <a:ln w="38100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6BEA-4ED7-895C-E6C97118C956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6BEA-4ED7-895C-E6C97118C956}"/>
              </c:ext>
            </c:extLst>
          </c:dPt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6BEA-4ED7-895C-E6C97118C956}"/>
              </c:ext>
            </c:extLst>
          </c:dPt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6BEA-4ED7-895C-E6C97118C956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'[CARS5-6-2014 (2).xlsx]Sheet3'!$F$17:$R$17</c:f>
                <c:numCache>
                  <c:formatCode>General</c:formatCode>
                  <c:ptCount val="13"/>
                  <c:pt idx="0">
                    <c:v>0.90063958982159797</c:v>
                  </c:pt>
                  <c:pt idx="1">
                    <c:v>1.0028211436494689</c:v>
                  </c:pt>
                  <c:pt idx="2">
                    <c:v>1.1126040382326461</c:v>
                  </c:pt>
                  <c:pt idx="3">
                    <c:v>1.086718570046892</c:v>
                  </c:pt>
                  <c:pt idx="4">
                    <c:v>1.050625796739123</c:v>
                  </c:pt>
                  <c:pt idx="5">
                    <c:v>1.1121518393079799</c:v>
                  </c:pt>
                  <c:pt idx="6">
                    <c:v>1.160847095152141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1.2720222691626251</c:v>
                  </c:pt>
                  <c:pt idx="11">
                    <c:v>0</c:v>
                  </c:pt>
                  <c:pt idx="12">
                    <c:v>1.3428361572382279</c:v>
                  </c:pt>
                </c:numCache>
              </c:numRef>
            </c:plus>
            <c:minus>
              <c:numRef>
                <c:f>'[CARS5-6-2014 (2).xlsx]Sheet3'!$F$17:$R$17</c:f>
                <c:numCache>
                  <c:formatCode>General</c:formatCode>
                  <c:ptCount val="13"/>
                  <c:pt idx="0">
                    <c:v>0.90063958982159797</c:v>
                  </c:pt>
                  <c:pt idx="1">
                    <c:v>1.0028211436494689</c:v>
                  </c:pt>
                  <c:pt idx="2">
                    <c:v>1.1126040382326461</c:v>
                  </c:pt>
                  <c:pt idx="3">
                    <c:v>1.086718570046892</c:v>
                  </c:pt>
                  <c:pt idx="4">
                    <c:v>1.050625796739123</c:v>
                  </c:pt>
                  <c:pt idx="5">
                    <c:v>1.1121518393079799</c:v>
                  </c:pt>
                  <c:pt idx="6">
                    <c:v>1.160847095152141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1.2720222691626251</c:v>
                  </c:pt>
                  <c:pt idx="11">
                    <c:v>0</c:v>
                  </c:pt>
                  <c:pt idx="12">
                    <c:v>1.3428361572382279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'[CARS5-6-2014 (2).xlsx]Sheet3'!$R$1:$AD$1</c:f>
              <c:strCache>
                <c:ptCount val="13"/>
                <c:pt idx="0">
                  <c:v>Baseline</c:v>
                </c:pt>
                <c:pt idx="1">
                  <c:v>Week1</c:v>
                </c:pt>
                <c:pt idx="2">
                  <c:v>Week2</c:v>
                </c:pt>
                <c:pt idx="3">
                  <c:v>Weeke</c:v>
                </c:pt>
                <c:pt idx="4">
                  <c:v>Week4</c:v>
                </c:pt>
                <c:pt idx="5">
                  <c:v>Week5</c:v>
                </c:pt>
                <c:pt idx="6">
                  <c:v>Week6</c:v>
                </c:pt>
                <c:pt idx="7">
                  <c:v>Week7</c:v>
                </c:pt>
                <c:pt idx="8">
                  <c:v>Week8</c:v>
                </c:pt>
                <c:pt idx="9">
                  <c:v>Week9</c:v>
                </c:pt>
                <c:pt idx="10">
                  <c:v>Week10</c:v>
                </c:pt>
                <c:pt idx="11">
                  <c:v>Week11</c:v>
                </c:pt>
                <c:pt idx="12">
                  <c:v>Week12</c:v>
                </c:pt>
              </c:strCache>
            </c:strRef>
          </c:cat>
          <c:val>
            <c:numRef>
              <c:f>'[CARS5-6-2014 (2).xlsx]Sheet3'!$R$2:$AD$2</c:f>
              <c:numCache>
                <c:formatCode>0.0</c:formatCode>
                <c:ptCount val="13"/>
                <c:pt idx="0">
                  <c:v>42.214285714285722</c:v>
                </c:pt>
                <c:pt idx="1">
                  <c:v>40.285714285714278</c:v>
                </c:pt>
                <c:pt idx="2">
                  <c:v>38.035714285714278</c:v>
                </c:pt>
                <c:pt idx="3">
                  <c:v>35.607142857142847</c:v>
                </c:pt>
                <c:pt idx="4">
                  <c:v>34.071428571428548</c:v>
                </c:pt>
                <c:pt idx="5">
                  <c:v>33.357142857142833</c:v>
                </c:pt>
                <c:pt idx="6">
                  <c:v>32.357142857142833</c:v>
                </c:pt>
                <c:pt idx="7" formatCode="0">
                  <c:v>32.142857142857139</c:v>
                </c:pt>
                <c:pt idx="8">
                  <c:v>31.928571428571431</c:v>
                </c:pt>
                <c:pt idx="9">
                  <c:v>31.714285714285719</c:v>
                </c:pt>
                <c:pt idx="10">
                  <c:v>31.5</c:v>
                </c:pt>
                <c:pt idx="11">
                  <c:v>31.05</c:v>
                </c:pt>
                <c:pt idx="12">
                  <c:v>30.6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EA-4ED7-895C-E6C97118C956}"/>
            </c:ext>
          </c:extLst>
        </c:ser>
        <c:ser>
          <c:idx val="1"/>
          <c:order val="1"/>
          <c:tx>
            <c:strRef>
              <c:f>'[CARS5-6-2014 (2).xlsx]Sheet3'!$Q$3</c:f>
              <c:strCache>
                <c:ptCount val="1"/>
                <c:pt idx="0">
                  <c:v>Sham</c:v>
                </c:pt>
              </c:strCache>
            </c:strRef>
          </c:tx>
          <c:spPr>
            <a:ln w="38100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6BEA-4ED7-895C-E6C97118C956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6BEA-4ED7-895C-E6C97118C956}"/>
              </c:ext>
            </c:extLst>
          </c:dPt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6BEA-4ED7-895C-E6C97118C956}"/>
              </c:ext>
            </c:extLst>
          </c:dPt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6BEA-4ED7-895C-E6C97118C956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'[CARS5-6-2014 (2).xlsx]Sheet3'!$F$35:$R$35</c:f>
                <c:numCache>
                  <c:formatCode>General</c:formatCode>
                  <c:ptCount val="13"/>
                  <c:pt idx="0">
                    <c:v>0.989416499949622</c:v>
                  </c:pt>
                  <c:pt idx="1">
                    <c:v>0.99439414324498099</c:v>
                  </c:pt>
                  <c:pt idx="2">
                    <c:v>0.97665940888165304</c:v>
                  </c:pt>
                  <c:pt idx="3">
                    <c:v>0.97960271873013305</c:v>
                  </c:pt>
                  <c:pt idx="4">
                    <c:v>0.97949615329818096</c:v>
                  </c:pt>
                  <c:pt idx="5">
                    <c:v>0.97698179196198898</c:v>
                  </c:pt>
                  <c:pt idx="6">
                    <c:v>1.130612991294738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1.0043658568833671</c:v>
                  </c:pt>
                  <c:pt idx="12">
                    <c:v>1.14853388261273</c:v>
                  </c:pt>
                </c:numCache>
              </c:numRef>
            </c:plus>
            <c:minus>
              <c:numRef>
                <c:f>'[CARS5-6-2014 (2).xlsx]Sheet3'!$F$35:$R$35</c:f>
                <c:numCache>
                  <c:formatCode>General</c:formatCode>
                  <c:ptCount val="13"/>
                  <c:pt idx="0">
                    <c:v>0.989416499949622</c:v>
                  </c:pt>
                  <c:pt idx="1">
                    <c:v>0.99439414324498099</c:v>
                  </c:pt>
                  <c:pt idx="2">
                    <c:v>0.97665940888165304</c:v>
                  </c:pt>
                  <c:pt idx="3">
                    <c:v>0.97960271873013305</c:v>
                  </c:pt>
                  <c:pt idx="4">
                    <c:v>0.97949615329818096</c:v>
                  </c:pt>
                  <c:pt idx="5">
                    <c:v>0.97698179196198898</c:v>
                  </c:pt>
                  <c:pt idx="6">
                    <c:v>1.130612991294738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1.0043658568833671</c:v>
                  </c:pt>
                  <c:pt idx="12">
                    <c:v>1.14853388261273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'[CARS5-6-2014 (2).xlsx]Sheet3'!$R$1:$AD$1</c:f>
              <c:strCache>
                <c:ptCount val="13"/>
                <c:pt idx="0">
                  <c:v>Baseline</c:v>
                </c:pt>
                <c:pt idx="1">
                  <c:v>Week1</c:v>
                </c:pt>
                <c:pt idx="2">
                  <c:v>Week2</c:v>
                </c:pt>
                <c:pt idx="3">
                  <c:v>Weeke</c:v>
                </c:pt>
                <c:pt idx="4">
                  <c:v>Week4</c:v>
                </c:pt>
                <c:pt idx="5">
                  <c:v>Week5</c:v>
                </c:pt>
                <c:pt idx="6">
                  <c:v>Week6</c:v>
                </c:pt>
                <c:pt idx="7">
                  <c:v>Week7</c:v>
                </c:pt>
                <c:pt idx="8">
                  <c:v>Week8</c:v>
                </c:pt>
                <c:pt idx="9">
                  <c:v>Week9</c:v>
                </c:pt>
                <c:pt idx="10">
                  <c:v>Week10</c:v>
                </c:pt>
                <c:pt idx="11">
                  <c:v>Week11</c:v>
                </c:pt>
                <c:pt idx="12">
                  <c:v>Week12</c:v>
                </c:pt>
              </c:strCache>
            </c:strRef>
          </c:cat>
          <c:val>
            <c:numRef>
              <c:f>'[CARS5-6-2014 (2).xlsx]Sheet3'!$R$3:$AD$3</c:f>
              <c:numCache>
                <c:formatCode>0.0</c:formatCode>
                <c:ptCount val="13"/>
                <c:pt idx="0">
                  <c:v>41</c:v>
                </c:pt>
                <c:pt idx="1">
                  <c:v>40.961538461538453</c:v>
                </c:pt>
                <c:pt idx="2">
                  <c:v>40.846153846153861</c:v>
                </c:pt>
                <c:pt idx="3">
                  <c:v>40.730769230769241</c:v>
                </c:pt>
                <c:pt idx="4">
                  <c:v>40.461538461538453</c:v>
                </c:pt>
                <c:pt idx="5">
                  <c:v>39.92307692307692</c:v>
                </c:pt>
                <c:pt idx="6">
                  <c:v>37.03846153846154</c:v>
                </c:pt>
                <c:pt idx="7" formatCode="0">
                  <c:v>35.856971153846118</c:v>
                </c:pt>
                <c:pt idx="8">
                  <c:v>34.675480769230759</c:v>
                </c:pt>
                <c:pt idx="9">
                  <c:v>33.493990384615401</c:v>
                </c:pt>
                <c:pt idx="10">
                  <c:v>32.3125</c:v>
                </c:pt>
                <c:pt idx="11">
                  <c:v>31.447916666666661</c:v>
                </c:pt>
                <c:pt idx="12">
                  <c:v>30.583333333333311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BEA-4ED7-895C-E6C97118C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0254448"/>
        <c:axId val="690252096"/>
      </c:lineChart>
      <c:catAx>
        <c:axId val="6902544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252096"/>
        <c:crosses val="autoZero"/>
        <c:auto val="1"/>
        <c:lblAlgn val="ctr"/>
        <c:lblOffset val="100"/>
        <c:noMultiLvlLbl val="0"/>
      </c:catAx>
      <c:valAx>
        <c:axId val="690252096"/>
        <c:scaling>
          <c:orientation val="minMax"/>
          <c:max val="44"/>
          <c:min val="29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CARS Total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254448"/>
        <c:crosses val="autoZero"/>
        <c:crossBetween val="between"/>
      </c:valAx>
      <c:spPr>
        <a:solidFill>
          <a:srgbClr val="002060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ASD Symptom Change following iTMS Treatment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'[Final CARS.xlsx]Sheet2'!$R$8</c:f>
              <c:strCache>
                <c:ptCount val="1"/>
                <c:pt idx="0">
                  <c:v>MRT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0-EC19-4D8E-BCB7-68E70508F3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1-EC19-4D8E-BCB7-68E70508F3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2-EC19-4D8E-BCB7-68E70508F3C7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3-EC19-4D8E-BCB7-68E70508F3C7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'[Final CARS.xlsx]Sheet2'!$S$12:$AE$12</c:f>
                <c:numCache>
                  <c:formatCode>General</c:formatCode>
                  <c:ptCount val="13"/>
                  <c:pt idx="0">
                    <c:v>0.99306726075561003</c:v>
                  </c:pt>
                  <c:pt idx="1">
                    <c:v>1.059705570354273</c:v>
                  </c:pt>
                  <c:pt idx="2">
                    <c:v>1.044275959726384</c:v>
                  </c:pt>
                  <c:pt idx="3">
                    <c:v>1.020239181439512</c:v>
                  </c:pt>
                  <c:pt idx="4">
                    <c:v>1.016111413900566</c:v>
                  </c:pt>
                  <c:pt idx="5">
                    <c:v>1.013461978579459</c:v>
                  </c:pt>
                  <c:pt idx="6">
                    <c:v>1.1762872110638181</c:v>
                  </c:pt>
                  <c:pt idx="10">
                    <c:v>1.0804261155669439</c:v>
                  </c:pt>
                  <c:pt idx="12">
                    <c:v>1.133276687909762</c:v>
                  </c:pt>
                </c:numCache>
              </c:numRef>
            </c:plus>
            <c:minus>
              <c:numRef>
                <c:f>'[Final CARS.xlsx]Sheet2'!$S$12:$AE$12</c:f>
                <c:numCache>
                  <c:formatCode>General</c:formatCode>
                  <c:ptCount val="13"/>
                  <c:pt idx="0">
                    <c:v>0.99306726075561003</c:v>
                  </c:pt>
                  <c:pt idx="1">
                    <c:v>1.059705570354273</c:v>
                  </c:pt>
                  <c:pt idx="2">
                    <c:v>1.044275959726384</c:v>
                  </c:pt>
                  <c:pt idx="3">
                    <c:v>1.020239181439512</c:v>
                  </c:pt>
                  <c:pt idx="4">
                    <c:v>1.016111413900566</c:v>
                  </c:pt>
                  <c:pt idx="5">
                    <c:v>1.013461978579459</c:v>
                  </c:pt>
                  <c:pt idx="6">
                    <c:v>1.1762872110638181</c:v>
                  </c:pt>
                  <c:pt idx="10">
                    <c:v>1.0804261155669439</c:v>
                  </c:pt>
                  <c:pt idx="12">
                    <c:v>1.133276687909762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'[Final CARS.xlsx]Sheet2'!$S$7:$AE$7</c:f>
              <c:strCache>
                <c:ptCount val="13"/>
                <c:pt idx="0">
                  <c:v>wk0</c:v>
                </c:pt>
                <c:pt idx="1">
                  <c:v>wk1</c:v>
                </c:pt>
                <c:pt idx="2">
                  <c:v>wk2</c:v>
                </c:pt>
                <c:pt idx="3">
                  <c:v>wk3</c:v>
                </c:pt>
                <c:pt idx="4">
                  <c:v>wk4</c:v>
                </c:pt>
                <c:pt idx="5">
                  <c:v>wk5</c:v>
                </c:pt>
                <c:pt idx="6">
                  <c:v>wk6</c:v>
                </c:pt>
                <c:pt idx="7">
                  <c:v>wk7</c:v>
                </c:pt>
                <c:pt idx="8">
                  <c:v>wk8</c:v>
                </c:pt>
                <c:pt idx="9">
                  <c:v>wk9</c:v>
                </c:pt>
                <c:pt idx="10">
                  <c:v>wk10</c:v>
                </c:pt>
                <c:pt idx="11">
                  <c:v>wk11</c:v>
                </c:pt>
                <c:pt idx="12">
                  <c:v>wk12</c:v>
                </c:pt>
              </c:strCache>
            </c:strRef>
          </c:cat>
          <c:val>
            <c:numRef>
              <c:f>'[Final CARS.xlsx]Sheet2'!$S$8:$AE$8</c:f>
              <c:numCache>
                <c:formatCode>General</c:formatCode>
                <c:ptCount val="13"/>
                <c:pt idx="0">
                  <c:v>42.214285714285722</c:v>
                </c:pt>
                <c:pt idx="1">
                  <c:v>40.285714285714278</c:v>
                </c:pt>
                <c:pt idx="2">
                  <c:v>38.035714285714278</c:v>
                </c:pt>
                <c:pt idx="3">
                  <c:v>35.607142857142847</c:v>
                </c:pt>
                <c:pt idx="4">
                  <c:v>34.071428571428527</c:v>
                </c:pt>
                <c:pt idx="5">
                  <c:v>33.357142857142811</c:v>
                </c:pt>
                <c:pt idx="6">
                  <c:v>32.357142857142811</c:v>
                </c:pt>
                <c:pt idx="7">
                  <c:v>32</c:v>
                </c:pt>
                <c:pt idx="8">
                  <c:v>31.642857142857139</c:v>
                </c:pt>
                <c:pt idx="9">
                  <c:v>31.285714285714239</c:v>
                </c:pt>
                <c:pt idx="10">
                  <c:v>30.928571428571431</c:v>
                </c:pt>
                <c:pt idx="11">
                  <c:v>30.535714285714281</c:v>
                </c:pt>
                <c:pt idx="12">
                  <c:v>30.142857142857139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19-4D8E-BCB7-68E70508F3C7}"/>
            </c:ext>
          </c:extLst>
        </c:ser>
        <c:ser>
          <c:idx val="1"/>
          <c:order val="1"/>
          <c:tx>
            <c:strRef>
              <c:f>'[Final CARS.xlsx]Sheet2'!$R$9</c:f>
              <c:strCache>
                <c:ptCount val="1"/>
                <c:pt idx="0">
                  <c:v>SHAM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5-EC19-4D8E-BCB7-68E70508F3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6-EC19-4D8E-BCB7-68E70508F3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7-EC19-4D8E-BCB7-68E70508F3C7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8-EC19-4D8E-BCB7-68E70508F3C7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'[Final CARS.xlsx]Sheet2'!$S$11:$AE$11</c:f>
                <c:numCache>
                  <c:formatCode>General</c:formatCode>
                  <c:ptCount val="13"/>
                  <c:pt idx="0">
                    <c:v>0.90063958982159797</c:v>
                  </c:pt>
                  <c:pt idx="1">
                    <c:v>1.0028211436494689</c:v>
                  </c:pt>
                  <c:pt idx="2">
                    <c:v>1.1126040382326461</c:v>
                  </c:pt>
                  <c:pt idx="3">
                    <c:v>1.086718570046892</c:v>
                  </c:pt>
                  <c:pt idx="4">
                    <c:v>1.050625796739123</c:v>
                  </c:pt>
                  <c:pt idx="5">
                    <c:v>1.1121518393079799</c:v>
                  </c:pt>
                  <c:pt idx="6">
                    <c:v>1.160847095152141</c:v>
                  </c:pt>
                  <c:pt idx="10">
                    <c:v>1.2035453517086581</c:v>
                  </c:pt>
                  <c:pt idx="12">
                    <c:v>1.261173465454436</c:v>
                  </c:pt>
                </c:numCache>
              </c:numRef>
            </c:plus>
            <c:minus>
              <c:numRef>
                <c:f>'[Final CARS.xlsx]Sheet2'!$S$11:$AE$11</c:f>
                <c:numCache>
                  <c:formatCode>General</c:formatCode>
                  <c:ptCount val="13"/>
                  <c:pt idx="0">
                    <c:v>0.90063958982159797</c:v>
                  </c:pt>
                  <c:pt idx="1">
                    <c:v>1.0028211436494689</c:v>
                  </c:pt>
                  <c:pt idx="2">
                    <c:v>1.1126040382326461</c:v>
                  </c:pt>
                  <c:pt idx="3">
                    <c:v>1.086718570046892</c:v>
                  </c:pt>
                  <c:pt idx="4">
                    <c:v>1.050625796739123</c:v>
                  </c:pt>
                  <c:pt idx="5">
                    <c:v>1.1121518393079799</c:v>
                  </c:pt>
                  <c:pt idx="6">
                    <c:v>1.160847095152141</c:v>
                  </c:pt>
                  <c:pt idx="10">
                    <c:v>1.2035453517086581</c:v>
                  </c:pt>
                  <c:pt idx="12">
                    <c:v>1.261173465454436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'[Final CARS.xlsx]Sheet2'!$S$7:$AE$7</c:f>
              <c:strCache>
                <c:ptCount val="13"/>
                <c:pt idx="0">
                  <c:v>wk0</c:v>
                </c:pt>
                <c:pt idx="1">
                  <c:v>wk1</c:v>
                </c:pt>
                <c:pt idx="2">
                  <c:v>wk2</c:v>
                </c:pt>
                <c:pt idx="3">
                  <c:v>wk3</c:v>
                </c:pt>
                <c:pt idx="4">
                  <c:v>wk4</c:v>
                </c:pt>
                <c:pt idx="5">
                  <c:v>wk5</c:v>
                </c:pt>
                <c:pt idx="6">
                  <c:v>wk6</c:v>
                </c:pt>
                <c:pt idx="7">
                  <c:v>wk7</c:v>
                </c:pt>
                <c:pt idx="8">
                  <c:v>wk8</c:v>
                </c:pt>
                <c:pt idx="9">
                  <c:v>wk9</c:v>
                </c:pt>
                <c:pt idx="10">
                  <c:v>wk10</c:v>
                </c:pt>
                <c:pt idx="11">
                  <c:v>wk11</c:v>
                </c:pt>
                <c:pt idx="12">
                  <c:v>wk12</c:v>
                </c:pt>
              </c:strCache>
            </c:strRef>
          </c:cat>
          <c:val>
            <c:numRef>
              <c:f>'[Final CARS.xlsx]Sheet2'!$S$9:$AE$9</c:f>
              <c:numCache>
                <c:formatCode>General</c:formatCode>
                <c:ptCount val="13"/>
                <c:pt idx="0">
                  <c:v>41.03846153846154</c:v>
                </c:pt>
                <c:pt idx="1">
                  <c:v>40.321428571428527</c:v>
                </c:pt>
                <c:pt idx="2">
                  <c:v>40.214285714285722</c:v>
                </c:pt>
                <c:pt idx="3">
                  <c:v>40.214285714285722</c:v>
                </c:pt>
                <c:pt idx="4">
                  <c:v>39.964285714285722</c:v>
                </c:pt>
                <c:pt idx="5">
                  <c:v>39.428571428571431</c:v>
                </c:pt>
                <c:pt idx="6">
                  <c:v>36.357142857142811</c:v>
                </c:pt>
                <c:pt idx="7">
                  <c:v>35.5</c:v>
                </c:pt>
                <c:pt idx="8">
                  <c:v>34.642857142857139</c:v>
                </c:pt>
                <c:pt idx="9">
                  <c:v>33.785714285714278</c:v>
                </c:pt>
                <c:pt idx="10">
                  <c:v>32.928571428571431</c:v>
                </c:pt>
                <c:pt idx="11">
                  <c:v>32.410714285714242</c:v>
                </c:pt>
                <c:pt idx="12">
                  <c:v>31.892857142857139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C19-4D8E-BCB7-68E70508F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5588672"/>
        <c:axId val="695590240"/>
      </c:lineChart>
      <c:catAx>
        <c:axId val="695588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590240"/>
        <c:crosses val="autoZero"/>
        <c:auto val="1"/>
        <c:lblAlgn val="ctr"/>
        <c:lblOffset val="100"/>
        <c:noMultiLvlLbl val="0"/>
      </c:catAx>
      <c:valAx>
        <c:axId val="695590240"/>
        <c:scaling>
          <c:orientation val="minMax"/>
          <c:min val="28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CARS Score</a:t>
                </a:r>
              </a:p>
            </c:rich>
          </c:tx>
          <c:layout>
            <c:manualLayout>
              <c:xMode val="edge"/>
              <c:yMode val="edge"/>
              <c:x val="1.30514038274937E-2"/>
              <c:y val="0.448407060328650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58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1E347A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ISynchrony</a:t>
            </a:r>
            <a:r>
              <a:rPr lang="en-US" baseline="0"/>
              <a:t>  PCL-M Drop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52532883084292"/>
          <c:y val="0.30763378072220077"/>
          <c:w val="0.81249137100073587"/>
          <c:h val="0.49995395710892443"/>
        </c:manualLayout>
      </c:layout>
      <c:lineChart>
        <c:grouping val="standard"/>
        <c:varyColors val="0"/>
        <c:ser>
          <c:idx val="0"/>
          <c:order val="0"/>
          <c:tx>
            <c:v>PCL-M Score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Sheet1!$A$1:$A$2</c:f>
              <c:strCache>
                <c:ptCount val="2"/>
                <c:pt idx="0">
                  <c:v>Pre </c:v>
                </c:pt>
                <c:pt idx="1">
                  <c:v>Post</c:v>
                </c:pt>
              </c:strCache>
            </c:strRef>
          </c:cat>
          <c:val>
            <c:numRef>
              <c:f>Sheet1!$A$1:$A$3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C-4644-8D43-0A3859156DA6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Sheet1!$A$1:$A$2</c:f>
              <c:strCache>
                <c:ptCount val="2"/>
                <c:pt idx="0">
                  <c:v>Pre </c:v>
                </c:pt>
                <c:pt idx="1">
                  <c:v>Post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2"/>
                <c:pt idx="0">
                  <c:v>65</c:v>
                </c:pt>
                <c:pt idx="1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C-4644-8D43-0A3859156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5591808"/>
        <c:axId val="695589848"/>
      </c:lineChart>
      <c:catAx>
        <c:axId val="69559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589848"/>
        <c:crosses val="autoZero"/>
        <c:auto val="1"/>
        <c:lblAlgn val="ctr"/>
        <c:lblOffset val="100"/>
        <c:noMultiLvlLbl val="0"/>
      </c:catAx>
      <c:valAx>
        <c:axId val="695589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59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0.45876</cdr:x>
      <cdr:y>0.15972</cdr:y>
    </cdr:from>
    <cdr:to>
      <cdr:x>0.95271</cdr:x>
      <cdr:y>0.94687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5081948" y="1095375"/>
          <a:ext cx="5471768" cy="53982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  <a:alpha val="24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/>
            <a:t>	</a:t>
          </a:r>
        </a:p>
        <a:p xmlns:a="http://schemas.openxmlformats.org/drawingml/2006/main">
          <a:r>
            <a:rPr lang="en-US" dirty="0"/>
            <a:t>	</a:t>
          </a:r>
        </a:p>
        <a:p xmlns:a="http://schemas.openxmlformats.org/drawingml/2006/main">
          <a:r>
            <a:rPr lang="en-US" dirty="0"/>
            <a:t>	</a:t>
          </a:r>
        </a:p>
        <a:p xmlns:a="http://schemas.openxmlformats.org/drawingml/2006/main">
          <a:r>
            <a:rPr lang="en-US" sz="1200" dirty="0"/>
            <a:t>		</a:t>
          </a:r>
          <a:r>
            <a:rPr lang="en-US" sz="1400" dirty="0"/>
            <a:t>Phase II: Open Label</a:t>
          </a:r>
        </a:p>
      </cdr:txBody>
    </cdr:sp>
  </cdr:relSizeAnchor>
  <cdr:relSizeAnchor xmlns:cdr="http://schemas.openxmlformats.org/drawingml/2006/chartDrawing">
    <cdr:from>
      <cdr:x>0.16595</cdr:x>
      <cdr:y>0.70417</cdr:y>
    </cdr:from>
    <cdr:to>
      <cdr:x>0.2485</cdr:x>
      <cdr:y>0.8375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8326" y="48291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0.17455</cdr:x>
      <cdr:y>0.76667</cdr:y>
    </cdr:from>
    <cdr:to>
      <cdr:x>0.39639</cdr:x>
      <cdr:y>0.81944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33576" y="5257800"/>
          <a:ext cx="2457450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Phase I: Double Blind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0.56344</cdr:x>
      <cdr:y>0.19948</cdr:y>
    </cdr:from>
    <cdr:to>
      <cdr:x>0.74181</cdr:x>
      <cdr:y>0.28693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2694" y="1287639"/>
          <a:ext cx="1735667" cy="564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Open Label</a:t>
          </a:r>
        </a:p>
      </cdr:txBody>
    </cdr:sp>
  </cdr:relSizeAnchor>
  <cdr:relSizeAnchor xmlns:cdr="http://schemas.openxmlformats.org/drawingml/2006/chartDrawing">
    <cdr:from>
      <cdr:x>0.12984</cdr:x>
      <cdr:y>0.77225</cdr:y>
    </cdr:from>
    <cdr:to>
      <cdr:x>0.32996</cdr:x>
      <cdr:y>0.85095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3471" y="4984750"/>
          <a:ext cx="1947334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Double Blind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72281-4B13-46BF-BA5F-5385E37E4C09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2380E-AFE0-42F7-AECF-CEA3BB2A6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1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D4237-0129-41DD-B4C8-589D5BB952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4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4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1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8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3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C7B32-4C3A-4968-93E4-B4A3F3BF83B0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FC8D-A5D8-4309-B604-523BB061B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Relationship Id="rId9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NEUROSCIENCE </a:t>
            </a:r>
            <a:br>
              <a:rPr lang="en-US" dirty="0"/>
            </a:br>
            <a:r>
              <a:rPr lang="en-US" dirty="0"/>
              <a:t>in</a:t>
            </a:r>
            <a:br>
              <a:rPr lang="en-US" dirty="0"/>
            </a:br>
            <a:r>
              <a:rPr lang="en-US" dirty="0"/>
              <a:t>Infancy and </a:t>
            </a:r>
            <a:r>
              <a:rPr lang="en-US" dirty="0" err="1"/>
              <a:t>Adolescensce</a:t>
            </a:r>
            <a:r>
              <a:rPr lang="en-US" dirty="0"/>
              <a:t>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Transformative Individualized Transcranial Magnetic Stimulation</a:t>
            </a:r>
          </a:p>
          <a:p>
            <a:r>
              <a:rPr lang="en-US" dirty="0"/>
              <a:t>With Specific Application to Autism</a:t>
            </a:r>
          </a:p>
        </p:txBody>
      </p:sp>
    </p:spTree>
    <p:extLst>
      <p:ext uri="{BB962C8B-B14F-4D97-AF65-F5344CB8AC3E}">
        <p14:creationId xmlns:p14="http://schemas.microsoft.com/office/powerpoint/2010/main" val="252508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 CAN reverse unremitting symptoms</a:t>
            </a:r>
          </a:p>
          <a:p>
            <a:r>
              <a:rPr lang="en-US" dirty="0"/>
              <a:t>3-4 weeks of iTMS</a:t>
            </a:r>
          </a:p>
          <a:p>
            <a:r>
              <a:rPr lang="en-US" dirty="0"/>
              <a:t>Slow, gradual reversal</a:t>
            </a:r>
          </a:p>
          <a:p>
            <a:r>
              <a:rPr lang="en-US" dirty="0"/>
              <a:t>NO DRUGS (except where needed)</a:t>
            </a:r>
          </a:p>
          <a:p>
            <a:endParaRPr lang="en-US" dirty="0"/>
          </a:p>
        </p:txBody>
      </p:sp>
      <p:pic>
        <p:nvPicPr>
          <p:cNvPr id="6146" name="Picture 2" descr="http://www.tampabaybraininjuryblog.com/wp-content/uploads/tampa-bay-post-concussion-synd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00" y="1027906"/>
            <a:ext cx="4454065" cy="44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54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CHEMOBRAIN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Also known as brain-fog from cancer chemotherapy</a:t>
            </a:r>
          </a:p>
          <a:p>
            <a:r>
              <a:rPr lang="en-US" dirty="0"/>
              <a:t>Being unusually disorganized.</a:t>
            </a:r>
          </a:p>
          <a:p>
            <a:r>
              <a:rPr lang="en-US" dirty="0"/>
              <a:t>Confusion.</a:t>
            </a:r>
          </a:p>
          <a:p>
            <a:r>
              <a:rPr lang="en-US" dirty="0"/>
              <a:t>Difficulty concentrating.</a:t>
            </a:r>
          </a:p>
          <a:p>
            <a:r>
              <a:rPr lang="en-US" dirty="0"/>
              <a:t>Difficulty finding the right word.</a:t>
            </a:r>
          </a:p>
          <a:p>
            <a:r>
              <a:rPr lang="en-US" dirty="0"/>
              <a:t>Difficulty learning new skills.</a:t>
            </a:r>
          </a:p>
          <a:p>
            <a:r>
              <a:rPr lang="en-US" dirty="0"/>
              <a:t>Difficulty multitasking.</a:t>
            </a:r>
          </a:p>
          <a:p>
            <a:r>
              <a:rPr lang="en-US" dirty="0"/>
              <a:t>Fatigue.</a:t>
            </a:r>
          </a:p>
          <a:p>
            <a:r>
              <a:rPr lang="en-US" dirty="0"/>
              <a:t>Feeling of mental fogginess</a:t>
            </a:r>
          </a:p>
        </p:txBody>
      </p:sp>
      <p:pic>
        <p:nvPicPr>
          <p:cNvPr id="4098" name="Picture 2" descr="http://www.oacancer.com/wp-content/uploads/2014/03/Chemo_Brain_Cancer_Treatment_Side_Effe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21" y="2343675"/>
            <a:ext cx="5972141" cy="33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8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CHEMOBRAIN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43" y="192902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8-in-10 can find relief with iTMS</a:t>
            </a:r>
          </a:p>
          <a:p>
            <a:r>
              <a:rPr lang="en-US" dirty="0"/>
              <a:t>As fast as with 2 weeks of treatment!</a:t>
            </a:r>
          </a:p>
          <a:p>
            <a:endParaRPr lang="en-US" dirty="0"/>
          </a:p>
        </p:txBody>
      </p:sp>
      <p:pic>
        <p:nvPicPr>
          <p:cNvPr id="1026" name="Picture 2" descr="http://www.mistybluecancercare.org/uploads/2/4/5/9/2459046/7092333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08" y="4065525"/>
            <a:ext cx="5810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8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 and 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72129" cy="4351338"/>
          </a:xfrm>
        </p:spPr>
        <p:txBody>
          <a:bodyPr/>
          <a:lstStyle/>
          <a:p>
            <a:r>
              <a:rPr lang="en-US" dirty="0"/>
              <a:t>iTMS does NOT use drugs</a:t>
            </a:r>
          </a:p>
          <a:p>
            <a:r>
              <a:rPr lang="en-US" dirty="0"/>
              <a:t>We can reduce your medications!</a:t>
            </a:r>
          </a:p>
          <a:p>
            <a:pPr lvl="1"/>
            <a:r>
              <a:rPr lang="en-US" dirty="0"/>
              <a:t>Sometimes stop any drug use</a:t>
            </a:r>
          </a:p>
          <a:p>
            <a:r>
              <a:rPr lang="en-US" dirty="0"/>
              <a:t>We CAN break the cycle</a:t>
            </a:r>
          </a:p>
          <a:p>
            <a:r>
              <a:rPr lang="en-US" dirty="0"/>
              <a:t>Crucial lifestyle changes</a:t>
            </a:r>
          </a:p>
          <a:p>
            <a:r>
              <a:rPr lang="en-US" dirty="0"/>
              <a:t>8-in-10 benefit greatly</a:t>
            </a:r>
          </a:p>
          <a:p>
            <a:endParaRPr lang="en-US" dirty="0"/>
          </a:p>
        </p:txBody>
      </p:sp>
      <p:pic>
        <p:nvPicPr>
          <p:cNvPr id="5122" name="Picture 2" descr="https://s-media-cache-ak0.pinimg.com/originals/4b/b2/b0/4bb2b0a3543f192f16e0fe21146c02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92" y="42973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7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743" y="293300"/>
            <a:ext cx="5219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Electroencephalography (EEG)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8204" y="793631"/>
            <a:ext cx="378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EEG rhythmic activity frequency bands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8835" y="1404503"/>
            <a:ext cx="3627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Reflects symmetry formation (rhythmic waves)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symmetry break (desynchronized waves) 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 the brain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65" y="5405250"/>
            <a:ext cx="505484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The electroencephalogram (EEG) is a recording of the electrical </a:t>
            </a:r>
          </a:p>
          <a:p>
            <a:r>
              <a:rPr lang="en-US" sz="1300" dirty="0">
                <a:solidFill>
                  <a:schemeClr val="bg1"/>
                </a:solidFill>
              </a:rPr>
              <a:t>activity of the brain from the scalp. The recorded waveforms reflect </a:t>
            </a:r>
          </a:p>
          <a:p>
            <a:r>
              <a:rPr lang="en-US" sz="1300" dirty="0">
                <a:solidFill>
                  <a:schemeClr val="bg1"/>
                </a:solidFill>
              </a:rPr>
              <a:t>the cortical electrical activity.</a:t>
            </a:r>
          </a:p>
          <a:p>
            <a:r>
              <a:rPr lang="en-US" sz="1300" dirty="0">
                <a:solidFill>
                  <a:schemeClr val="bg1"/>
                </a:solidFill>
              </a:rPr>
              <a:t>Signal intensity: EEG activity is quite small, measured in microvolts (</a:t>
            </a:r>
            <a:r>
              <a:rPr lang="en-US" sz="1300" dirty="0" err="1">
                <a:solidFill>
                  <a:schemeClr val="bg1"/>
                </a:solidFill>
              </a:rPr>
              <a:t>μV</a:t>
            </a:r>
            <a:r>
              <a:rPr lang="en-US" sz="1300" dirty="0">
                <a:solidFill>
                  <a:schemeClr val="bg1"/>
                </a:solidFill>
              </a:rPr>
              <a:t>).</a:t>
            </a:r>
          </a:p>
          <a:p>
            <a:r>
              <a:rPr lang="en-US" sz="1300" dirty="0">
                <a:solidFill>
                  <a:schemeClr val="bg1"/>
                </a:solidFill>
              </a:rPr>
              <a:t>Signal frequency: the main frequencies of the human EEG waves are: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7232" y="767753"/>
            <a:ext cx="1508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gamma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(30 Hz to 100 Hz)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2190" y="1747957"/>
            <a:ext cx="133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beta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(13 Hz to 30 Hz)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7634" y="2543914"/>
            <a:ext cx="1847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(8 Hz to 13 Hz)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and partly overlaps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with other frequencies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5653" y="3707356"/>
            <a:ext cx="1331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alpha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(8 Hz to 13 Hz)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5688" y="4687275"/>
            <a:ext cx="1311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theta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(4 Hz to 8 Hz)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7101" y="5610301"/>
            <a:ext cx="128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delta waves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(up to 4 Hz)</a:t>
            </a:r>
          </a:p>
        </p:txBody>
      </p:sp>
    </p:spTree>
    <p:extLst>
      <p:ext uri="{BB962C8B-B14F-4D97-AF65-F5344CB8AC3E}">
        <p14:creationId xmlns:p14="http://schemas.microsoft.com/office/powerpoint/2010/main" val="156180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0" y="836854"/>
            <a:ext cx="11994320" cy="562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Perfect EEG – Eyes Closed</a:t>
            </a:r>
          </a:p>
        </p:txBody>
      </p:sp>
    </p:spTree>
    <p:extLst>
      <p:ext uri="{BB962C8B-B14F-4D97-AF65-F5344CB8AC3E}">
        <p14:creationId xmlns:p14="http://schemas.microsoft.com/office/powerpoint/2010/main" val="394033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6" y="871558"/>
            <a:ext cx="11994320" cy="562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EEG – The Tool that Guides</a:t>
            </a:r>
          </a:p>
        </p:txBody>
      </p:sp>
    </p:spTree>
    <p:extLst>
      <p:ext uri="{BB962C8B-B14F-4D97-AF65-F5344CB8AC3E}">
        <p14:creationId xmlns:p14="http://schemas.microsoft.com/office/powerpoint/2010/main" val="2034088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39" y="230622"/>
            <a:ext cx="6091804" cy="61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92"/>
            <a:ext cx="5566282" cy="623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611880" y="533400"/>
            <a:ext cx="2621280" cy="5238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19600" y="1291591"/>
            <a:ext cx="1813560" cy="2343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10100" y="1771650"/>
            <a:ext cx="1623060" cy="22479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87040" y="2423160"/>
            <a:ext cx="3246120" cy="137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90600" y="3341846"/>
            <a:ext cx="5242560" cy="15806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94120" y="417195"/>
            <a:ext cx="655320" cy="3714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1" y="936294"/>
            <a:ext cx="11994320" cy="562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78632" y="106680"/>
            <a:ext cx="10430488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                 Ideal EEG pattern           Autism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57" y="936294"/>
            <a:ext cx="3558813" cy="57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124253" y="4516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4380640" imgH="13714200" progId="Photoshop.Image.13">
                  <p:embed/>
                </p:oleObj>
              </mc:Choice>
              <mc:Fallback>
                <p:oleObj name="Image" r:id="rId2" imgW="2438064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15" y="378154"/>
            <a:ext cx="5589918" cy="11918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Taking an EEG is quick, painless, and noninvasive. 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53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4312" y="865114"/>
            <a:ext cx="9144000" cy="2387600"/>
          </a:xfrm>
        </p:spPr>
        <p:txBody>
          <a:bodyPr/>
          <a:lstStyle/>
          <a:p>
            <a:r>
              <a:rPr lang="en-US" dirty="0"/>
              <a:t>Individualized Transcranial Magnetic Stimulation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312" y="36550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Notes from the Leading Edge</a:t>
            </a:r>
          </a:p>
          <a:p>
            <a:r>
              <a:rPr lang="en-US" dirty="0"/>
              <a:t>Robert D. Silvetz, M.D.</a:t>
            </a:r>
          </a:p>
          <a:p>
            <a:r>
              <a:rPr lang="en-US" dirty="0"/>
              <a:t>Former Director, </a:t>
            </a:r>
            <a:r>
              <a:rPr lang="en-US" dirty="0" err="1"/>
              <a:t>Isynchrony</a:t>
            </a:r>
            <a:r>
              <a:rPr lang="en-US" dirty="0"/>
              <a:t> Clinic</a:t>
            </a:r>
          </a:p>
          <a:p>
            <a:r>
              <a:rPr lang="en-US" dirty="0"/>
              <a:t>Former Science Officer, Newport Beach Brain Research Labs (NBRL)</a:t>
            </a:r>
          </a:p>
        </p:txBody>
      </p:sp>
    </p:spTree>
    <p:extLst>
      <p:ext uri="{BB962C8B-B14F-4D97-AF65-F5344CB8AC3E}">
        <p14:creationId xmlns:p14="http://schemas.microsoft.com/office/powerpoint/2010/main" val="235481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RT_treatment_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5485" y="381001"/>
            <a:ext cx="3579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 err="1"/>
              <a:t>MeRT</a:t>
            </a:r>
            <a:r>
              <a:rPr lang="en-US" sz="2400" dirty="0"/>
              <a:t>™ Technical detail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409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03" y="2127391"/>
            <a:ext cx="10723793" cy="2603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From Autism to ‘Neuro-Typical’</a:t>
            </a:r>
          </a:p>
        </p:txBody>
      </p:sp>
    </p:spTree>
    <p:extLst>
      <p:ext uri="{BB962C8B-B14F-4D97-AF65-F5344CB8AC3E}">
        <p14:creationId xmlns:p14="http://schemas.microsoft.com/office/powerpoint/2010/main" val="217174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Seeing is Believing</a:t>
            </a:r>
          </a:p>
        </p:txBody>
      </p:sp>
      <p:pic>
        <p:nvPicPr>
          <p:cNvPr id="4" name="BTC  Boyd  Clip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68991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Seeing is Believing II</a:t>
            </a:r>
          </a:p>
        </p:txBody>
      </p:sp>
      <p:pic>
        <p:nvPicPr>
          <p:cNvPr id="4" name="BTC  Allysa Clip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4453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 it does</a:t>
            </a:r>
          </a:p>
          <a:p>
            <a:r>
              <a:rPr lang="en-US" dirty="0"/>
              <a:t>Double-blind results from 2014 and presented at Autism One in May 2014 by NBRL, where the study design by yours truly was acknowledged in keynote session.</a:t>
            </a:r>
          </a:p>
          <a:p>
            <a:r>
              <a:rPr lang="en-US" dirty="0"/>
              <a:t>Which basically saw in a group of 24 patients</a:t>
            </a:r>
          </a:p>
          <a:p>
            <a:pPr lvl="1"/>
            <a:r>
              <a:rPr lang="en-US" dirty="0"/>
              <a:t>12 to neuro-typical</a:t>
            </a:r>
          </a:p>
          <a:p>
            <a:pPr lvl="1"/>
            <a:r>
              <a:rPr lang="en-US" dirty="0"/>
              <a:t>5 with substantial gains</a:t>
            </a:r>
          </a:p>
          <a:p>
            <a:pPr lvl="1"/>
            <a:r>
              <a:rPr lang="en-US" dirty="0"/>
              <a:t>No change in remaining patients</a:t>
            </a:r>
          </a:p>
          <a:p>
            <a:pPr lvl="1"/>
            <a:r>
              <a:rPr lang="en-US" dirty="0"/>
              <a:t>With continued improvement at 1 year follow-up</a:t>
            </a:r>
          </a:p>
        </p:txBody>
      </p:sp>
    </p:spTree>
    <p:extLst>
      <p:ext uri="{BB962C8B-B14F-4D97-AF65-F5344CB8AC3E}">
        <p14:creationId xmlns:p14="http://schemas.microsoft.com/office/powerpoint/2010/main" val="571119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4861" y="1187049"/>
            <a:ext cx="100906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Inclusion Criteria: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All subjects are 4-12 years of age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Al subjects meet the DSM-IV diagnostic criteria for ASD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CARS total score &gt; 36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Subject’s baseline heart rate and EEG are of sufficient duration and quality that it can be processed for analysis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Exclusion Criteria: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Subject’s legal custodian is unable or unwilling to give informed consent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Subject diagnosed with any other current primary Axis I mood, anxiety, or psychotic disorder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Individual with a clinically defined neurological disorder including, but not limited to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Any condition likely to be associated with increased intracranial pressure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Space occupying brain lesion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History of seizure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Cerebral aneurysm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Medications that lower the seizure threshold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Previously TMS treated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Significantly unstable medical conditions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Any condition which in the judgment of PI would prevent the subject from completion of the study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086" y="318254"/>
            <a:ext cx="7705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RCT:  MRT  in Autism Spectrum Disorder - Methods</a:t>
            </a:r>
          </a:p>
        </p:txBody>
      </p:sp>
    </p:spTree>
    <p:extLst>
      <p:ext uri="{BB962C8B-B14F-4D97-AF65-F5344CB8AC3E}">
        <p14:creationId xmlns:p14="http://schemas.microsoft.com/office/powerpoint/2010/main" val="152239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2733" y="1472767"/>
            <a:ext cx="82254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Design: RCT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Phase I: 5 week double blind sham controlled treatment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Phase II: 5 week open label active treatment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Evaluation: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Evaluation using CARS at baseline and post MRT weekly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EEG evaluation at baseline and post MRT weekly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1348" y="625240"/>
            <a:ext cx="25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Methods (cont.)</a:t>
            </a:r>
          </a:p>
        </p:txBody>
      </p:sp>
    </p:spTree>
    <p:extLst>
      <p:ext uri="{BB962C8B-B14F-4D97-AF65-F5344CB8AC3E}">
        <p14:creationId xmlns:p14="http://schemas.microsoft.com/office/powerpoint/2010/main" val="1067798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2229" y="1041023"/>
            <a:ext cx="952769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28 children with ASD completed Phase I study and 17 of them completed Phase II study.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1 case was excluded from final analysis due to low CARS score at baseline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Age: 7.2±2.3 years old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Gender: 4 girls, 23 boys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Clinical symptoms improved significantly in the double blind trial phase in MRT group while Sham group remained unchanged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Clinical symptoms continued to improve in both groups during the open label MRT treatment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4 cases showed increase in excitement during the first week of treatment and subsided automatically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No SAE in any study subject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Visible EEG improvement (Data will be analyzed separately)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8038" y="344245"/>
            <a:ext cx="1253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535774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52449" y="0"/>
          <a:ext cx="110775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4214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00" y="1112487"/>
          <a:ext cx="7346038" cy="4354208"/>
        </p:xfrm>
        <a:graphic>
          <a:graphicData uri="http://schemas.openxmlformats.org/drawingml/2006/table">
            <a:tbl>
              <a:tblPr/>
              <a:tblGrid>
                <a:gridCol w="104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S.D.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Sig.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38.0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35.6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35.5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34.1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44.4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Week5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39.4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33.4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26.5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34.0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4.9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32.9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5.6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Week10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33.1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3.7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31.6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5.9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Week12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Sham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31.6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MRT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29.7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8.0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192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164" marR="11164" marT="11164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61792" y="367022"/>
            <a:ext cx="6299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Analysis of CARS Score Change over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0048" y="5576423"/>
            <a:ext cx="10192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I: ANOVA with Repeated Measure </a:t>
            </a:r>
          </a:p>
          <a:p>
            <a:r>
              <a:rPr lang="en-US" dirty="0">
                <a:solidFill>
                  <a:schemeClr val="bg1"/>
                </a:solidFill>
              </a:rPr>
              <a:t>Overall treatment effect F = 34.2, p = 0.00; Treatment by time: F = 36.4, p = 0.00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2352" y="1816608"/>
            <a:ext cx="11769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Phase I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57686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Conference sponsors have covered travel and lodging expenses</a:t>
            </a:r>
          </a:p>
          <a:p>
            <a:r>
              <a:rPr lang="en-US" dirty="0"/>
              <a:t>I receive no honorarium for this presentation(s)</a:t>
            </a:r>
          </a:p>
          <a:p>
            <a:r>
              <a:rPr lang="en-US" dirty="0"/>
              <a:t>I have no financial relationship with BTC/NBRL/</a:t>
            </a:r>
            <a:r>
              <a:rPr lang="en-US" dirty="0" err="1"/>
              <a:t>WaveNeuro</a:t>
            </a:r>
            <a:endParaRPr lang="en-US" dirty="0"/>
          </a:p>
          <a:p>
            <a:r>
              <a:rPr lang="en-US" dirty="0"/>
              <a:t>I have no conflicts of interest relative to the subject matter covered</a:t>
            </a:r>
          </a:p>
        </p:txBody>
      </p:sp>
    </p:spTree>
    <p:extLst>
      <p:ext uri="{BB962C8B-B14F-4D97-AF65-F5344CB8AC3E}">
        <p14:creationId xmlns:p14="http://schemas.microsoft.com/office/powerpoint/2010/main" val="2791169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8288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824" y="539496"/>
            <a:ext cx="5340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Neural Typical* Patients after MRT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5840" y="1816947"/>
          <a:ext cx="10332720" cy="339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482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Study Phase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Double Blind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/>
                        <a:t>Open Label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Bsln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4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5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10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Wk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12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6/14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6/14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0/14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1/13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4/7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87552" y="5294376"/>
            <a:ext cx="437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Neural typical as CARS score drops below 30.</a:t>
            </a:r>
          </a:p>
        </p:txBody>
      </p:sp>
    </p:spTree>
    <p:extLst>
      <p:ext uri="{BB962C8B-B14F-4D97-AF65-F5344CB8AC3E}">
        <p14:creationId xmlns:p14="http://schemas.microsoft.com/office/powerpoint/2010/main" val="3779563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686552"/>
              </p:ext>
            </p:extLst>
          </p:nvPr>
        </p:nvGraphicFramePr>
        <p:xfrm>
          <a:off x="1276529" y="222251"/>
          <a:ext cx="9730755" cy="645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5717535" y="820255"/>
            <a:ext cx="3419605" cy="5135671"/>
          </a:xfrm>
          <a:prstGeom prst="rect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5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51" y="836343"/>
            <a:ext cx="2042240" cy="135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51" y="2527658"/>
            <a:ext cx="2115600" cy="1442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830" y="836343"/>
            <a:ext cx="214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Week Double Blind</a:t>
            </a:r>
          </a:p>
          <a:p>
            <a:r>
              <a:rPr lang="en-US" dirty="0"/>
              <a:t>20 patients </a:t>
            </a:r>
          </a:p>
          <a:p>
            <a:r>
              <a:rPr lang="en-US" dirty="0"/>
              <a:t>41% PCL-M Drop</a:t>
            </a:r>
          </a:p>
          <a:p>
            <a:r>
              <a:rPr lang="en-US" dirty="0" err="1"/>
              <a:t>Jin,Silvetz</a:t>
            </a:r>
            <a:r>
              <a:rPr lang="en-US" dirty="0"/>
              <a:t> et 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5246" y="2527658"/>
            <a:ext cx="214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Week Double Blind</a:t>
            </a:r>
          </a:p>
          <a:p>
            <a:r>
              <a:rPr lang="en-US" dirty="0"/>
              <a:t>80 patients</a:t>
            </a:r>
          </a:p>
          <a:p>
            <a:r>
              <a:rPr lang="en-US" dirty="0"/>
              <a:t>64.7% PCL-M Drop</a:t>
            </a:r>
          </a:p>
          <a:p>
            <a:r>
              <a:rPr lang="en-US" dirty="0"/>
              <a:t>Kim et al</a:t>
            </a:r>
          </a:p>
        </p:txBody>
      </p:sp>
      <p:pic>
        <p:nvPicPr>
          <p:cNvPr id="1028" name="Picture 4" descr="https://www.ncbi.nlm.nih.gov/corecgi/tileshop/tileshop.fcgi?p=PMC3&amp;id=238258&amp;s=57&amp;r=1&amp;c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02" y="2495206"/>
            <a:ext cx="2410658" cy="14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29797" y="2589261"/>
            <a:ext cx="2646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Week Open Label</a:t>
            </a:r>
          </a:p>
          <a:p>
            <a:r>
              <a:rPr lang="en-US" dirty="0"/>
              <a:t>21 patients</a:t>
            </a:r>
          </a:p>
          <a:p>
            <a:r>
              <a:rPr lang="en-US" dirty="0"/>
              <a:t>42% PCL-M Drop</a:t>
            </a:r>
          </a:p>
          <a:p>
            <a:r>
              <a:rPr lang="en-US" dirty="0" err="1"/>
              <a:t>Tagva</a:t>
            </a:r>
            <a:r>
              <a:rPr lang="en-US" dirty="0"/>
              <a:t>, Silvetz et al</a:t>
            </a:r>
          </a:p>
          <a:p>
            <a:r>
              <a:rPr lang="en-US" sz="800" dirty="0"/>
              <a:t>https://www.ncbi.nlm.nih.gov/pmc/articles/PMC4727473/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5461330" y="718016"/>
          <a:ext cx="2368467" cy="153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990114" y="806854"/>
            <a:ext cx="29056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Isynchrony</a:t>
            </a:r>
            <a:r>
              <a:rPr lang="en-US" dirty="0"/>
              <a:t> Ambulatory Clinic</a:t>
            </a:r>
          </a:p>
          <a:p>
            <a:r>
              <a:rPr lang="en-US" dirty="0"/>
              <a:t>75 Patients, 5 weeks+</a:t>
            </a:r>
          </a:p>
          <a:p>
            <a:r>
              <a:rPr lang="en-US" dirty="0"/>
              <a:t>61% PCL-M Drop</a:t>
            </a:r>
          </a:p>
          <a:p>
            <a:r>
              <a:rPr lang="en-US" dirty="0"/>
              <a:t>Silvetz &amp; co</a:t>
            </a:r>
          </a:p>
          <a:p>
            <a:endParaRPr lang="en-US" dirty="0"/>
          </a:p>
        </p:txBody>
      </p:sp>
      <p:pic>
        <p:nvPicPr>
          <p:cNvPr id="1030" name="Picture 6" descr="https://www.ncbi.nlm.nih.gov/corecgi/tileshop/tileshop.fcgi?p=PMC3&amp;id=238267&amp;s=57&amp;r=1&amp;c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97" y="4021939"/>
            <a:ext cx="2931719" cy="23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83613" y="6336084"/>
            <a:ext cx="30131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Tagva</a:t>
            </a:r>
            <a:r>
              <a:rPr lang="en-US" dirty="0"/>
              <a:t>, Silvetz et al</a:t>
            </a:r>
          </a:p>
          <a:p>
            <a:r>
              <a:rPr lang="en-US" sz="800" dirty="0"/>
              <a:t>https://www.ncbi.nlm.nih.gov/pmc/articles/PMC4727473/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5960" y="4104785"/>
            <a:ext cx="2251325" cy="2394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400" y="4048472"/>
            <a:ext cx="2213385" cy="2432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15794" y="4020788"/>
            <a:ext cx="11015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Isynchrony</a:t>
            </a:r>
            <a:endParaRPr lang="en-US" sz="1400" dirty="0"/>
          </a:p>
          <a:p>
            <a:r>
              <a:rPr lang="en-US" sz="1400" dirty="0"/>
              <a:t>Silvetz</a:t>
            </a:r>
          </a:p>
          <a:p>
            <a:r>
              <a:rPr lang="en-US" sz="1400" dirty="0"/>
              <a:t>Suicidal To </a:t>
            </a:r>
          </a:p>
          <a:p>
            <a:r>
              <a:rPr lang="en-US" sz="1400" dirty="0"/>
              <a:t>Non-Suicidal</a:t>
            </a:r>
          </a:p>
          <a:p>
            <a:r>
              <a:rPr lang="en-US" sz="1400" dirty="0"/>
              <a:t>PCL-M 76 </a:t>
            </a:r>
          </a:p>
          <a:p>
            <a:r>
              <a:rPr lang="en-US" sz="1400" dirty="0"/>
              <a:t>to 17</a:t>
            </a:r>
          </a:p>
        </p:txBody>
      </p:sp>
      <p:sp>
        <p:nvSpPr>
          <p:cNvPr id="15" name="Right Arrow 14"/>
          <p:cNvSpPr/>
          <p:nvPr/>
        </p:nvSpPr>
        <p:spPr>
          <a:xfrm rot="10800000">
            <a:off x="9605244" y="4335028"/>
            <a:ext cx="3105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43404" y="597209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6716" y="5966752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41821" y="308811"/>
            <a:ext cx="226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PTSD Cumulative Data</a:t>
            </a:r>
          </a:p>
        </p:txBody>
      </p:sp>
    </p:spTree>
    <p:extLst>
      <p:ext uri="{BB962C8B-B14F-4D97-AF65-F5344CB8AC3E}">
        <p14:creationId xmlns:p14="http://schemas.microsoft.com/office/powerpoint/2010/main" val="2121029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36" y="8199"/>
            <a:ext cx="10515600" cy="880579"/>
          </a:xfrm>
        </p:spPr>
        <p:txBody>
          <a:bodyPr/>
          <a:lstStyle/>
          <a:p>
            <a:r>
              <a:rPr lang="en-US" b="1" dirty="0"/>
              <a:t>PTSD: 3 Weeks of ITMS Treatment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990729" y="3101096"/>
            <a:ext cx="1650122" cy="616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/>
              <a:t>Normal Brain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3" t="26335" r="1678" b="27479"/>
          <a:stretch/>
        </p:blipFill>
        <p:spPr bwMode="auto">
          <a:xfrm>
            <a:off x="7984537" y="3374784"/>
            <a:ext cx="1614581" cy="17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41591" y="3007595"/>
            <a:ext cx="335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Post-EEG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887" y="1153551"/>
            <a:ext cx="1869316" cy="37616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67672" y="1377861"/>
            <a:ext cx="322729" cy="941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 txBox="1"/>
          <p:nvPr/>
        </p:nvSpPr>
        <p:spPr>
          <a:xfrm>
            <a:off x="9680007" y="243730"/>
            <a:ext cx="2119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44 year old Marine: 8 combat deployments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0" t="42717" r="31223" b="31309"/>
          <a:stretch/>
        </p:blipFill>
        <p:spPr>
          <a:xfrm>
            <a:off x="6202144" y="3450059"/>
            <a:ext cx="1578550" cy="17099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3" t="44176" r="31787" b="32389"/>
          <a:stretch/>
        </p:blipFill>
        <p:spPr>
          <a:xfrm>
            <a:off x="6202144" y="1106989"/>
            <a:ext cx="1541568" cy="18372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55089" y="736274"/>
            <a:ext cx="2331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Pre-EEG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51070" y="943886"/>
            <a:ext cx="7735260" cy="51738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Fight-Flight Syndrome</a:t>
            </a:r>
          </a:p>
          <a:p>
            <a:pPr lvl="1"/>
            <a:r>
              <a:rPr lang="en-US" dirty="0"/>
              <a:t>Hyper-vigilance</a:t>
            </a:r>
          </a:p>
          <a:p>
            <a:pPr lvl="1"/>
            <a:r>
              <a:rPr lang="en-US" dirty="0"/>
              <a:t>Aggressive Temper</a:t>
            </a:r>
          </a:p>
          <a:p>
            <a:pPr lvl="1"/>
            <a:r>
              <a:rPr lang="en-US" dirty="0"/>
              <a:t>Avoidance Issues</a:t>
            </a:r>
          </a:p>
          <a:p>
            <a:pPr lvl="1"/>
            <a:r>
              <a:rPr lang="en-US" dirty="0"/>
              <a:t>3 hrs sleep / night</a:t>
            </a:r>
          </a:p>
          <a:p>
            <a:r>
              <a:rPr lang="en-US" b="1" dirty="0"/>
              <a:t>Post-Treatment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No more medication required</a:t>
            </a:r>
          </a:p>
          <a:p>
            <a:pPr lvl="1"/>
            <a:r>
              <a:rPr lang="en-US" dirty="0"/>
              <a:t>No more panic attacks</a:t>
            </a:r>
          </a:p>
          <a:p>
            <a:pPr lvl="1"/>
            <a:r>
              <a:rPr lang="en-US" dirty="0"/>
              <a:t>No more anxiety</a:t>
            </a:r>
          </a:p>
          <a:p>
            <a:pPr lvl="1"/>
            <a:r>
              <a:rPr lang="en-US" dirty="0"/>
              <a:t>Normal response to stress</a:t>
            </a:r>
          </a:p>
          <a:p>
            <a:pPr lvl="1"/>
            <a:r>
              <a:rPr lang="en-US" dirty="0"/>
              <a:t>9 hrs of sleep / night</a:t>
            </a:r>
          </a:p>
          <a:p>
            <a:pPr lvl="1"/>
            <a:r>
              <a:rPr lang="en-US" dirty="0"/>
              <a:t>Normal brain activity with an increase in processing</a:t>
            </a:r>
          </a:p>
        </p:txBody>
      </p:sp>
      <p:sp>
        <p:nvSpPr>
          <p:cNvPr id="23" name="Rectangle 2"/>
          <p:cNvSpPr txBox="1"/>
          <p:nvPr/>
        </p:nvSpPr>
        <p:spPr>
          <a:xfrm>
            <a:off x="9680007" y="5099210"/>
            <a:ext cx="2119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Now, briefs Congress as Senior Executive with a happy home and fulfilling life.</a:t>
            </a:r>
          </a:p>
        </p:txBody>
      </p:sp>
    </p:spTree>
    <p:extLst>
      <p:ext uri="{BB962C8B-B14F-4D97-AF65-F5344CB8AC3E}">
        <p14:creationId xmlns:p14="http://schemas.microsoft.com/office/powerpoint/2010/main" val="1157390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36" y="8199"/>
            <a:ext cx="10515600" cy="880579"/>
          </a:xfrm>
        </p:spPr>
        <p:txBody>
          <a:bodyPr/>
          <a:lstStyle/>
          <a:p>
            <a:r>
              <a:rPr lang="en-US" b="1" dirty="0"/>
              <a:t>PTSD: 4 Weeks of ITMS Treatment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990729" y="3101096"/>
            <a:ext cx="1650122" cy="616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/>
              <a:t>Normal Brain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3" t="26335" r="1678" b="27479"/>
          <a:stretch/>
        </p:blipFill>
        <p:spPr bwMode="auto">
          <a:xfrm>
            <a:off x="7986899" y="3504113"/>
            <a:ext cx="1614581" cy="17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41591" y="3007595"/>
            <a:ext cx="335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Post-EEG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9680007" y="243730"/>
            <a:ext cx="2119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33 year old Marine: 10 years deployed Iraq; Both Battles of Fallujah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55089" y="736274"/>
            <a:ext cx="2331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Pre-EEG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51070" y="943886"/>
            <a:ext cx="5758417" cy="5173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Hopelessness and suicidal ideation</a:t>
            </a:r>
          </a:p>
          <a:p>
            <a:pPr lvl="1"/>
            <a:r>
              <a:rPr lang="en-US" dirty="0"/>
              <a:t>Extreme alcohol consumption</a:t>
            </a:r>
          </a:p>
          <a:p>
            <a:pPr lvl="1"/>
            <a:r>
              <a:rPr lang="en-US" dirty="0"/>
              <a:t>Extreme drug use (opiates)</a:t>
            </a:r>
          </a:p>
          <a:p>
            <a:pPr lvl="1"/>
            <a:r>
              <a:rPr lang="en-US" dirty="0"/>
              <a:t>Aggressive Temper</a:t>
            </a:r>
          </a:p>
          <a:p>
            <a:pPr lvl="1"/>
            <a:r>
              <a:rPr lang="en-US" dirty="0"/>
              <a:t>Extreme Anxiety and Major Depression</a:t>
            </a:r>
          </a:p>
          <a:p>
            <a:pPr lvl="1"/>
            <a:r>
              <a:rPr lang="en-US" dirty="0"/>
              <a:t>Avoidance Issues</a:t>
            </a:r>
          </a:p>
          <a:p>
            <a:pPr lvl="1"/>
            <a:r>
              <a:rPr lang="en-US" dirty="0"/>
              <a:t>Cognitive Impairment</a:t>
            </a:r>
          </a:p>
          <a:p>
            <a:pPr lvl="1"/>
            <a:r>
              <a:rPr lang="en-US" dirty="0"/>
              <a:t>3-5 hrs sleep / night</a:t>
            </a:r>
          </a:p>
          <a:p>
            <a:pPr lvl="1"/>
            <a:r>
              <a:rPr lang="en-US" dirty="0"/>
              <a:t>Ungroomed, unkempt, a mess</a:t>
            </a:r>
          </a:p>
          <a:p>
            <a:r>
              <a:rPr lang="en-US" b="1" dirty="0"/>
              <a:t>Post-Treatment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No longer suicidal</a:t>
            </a:r>
          </a:p>
          <a:p>
            <a:pPr lvl="1"/>
            <a:r>
              <a:rPr lang="en-US" dirty="0"/>
              <a:t>Hopeful for the future</a:t>
            </a:r>
          </a:p>
          <a:p>
            <a:pPr lvl="1"/>
            <a:r>
              <a:rPr lang="en-US" dirty="0"/>
              <a:t>No more depression</a:t>
            </a:r>
          </a:p>
          <a:p>
            <a:pPr lvl="1"/>
            <a:r>
              <a:rPr lang="en-US" dirty="0"/>
              <a:t>No more anxiety</a:t>
            </a:r>
          </a:p>
          <a:p>
            <a:pPr lvl="1"/>
            <a:r>
              <a:rPr lang="en-US" dirty="0"/>
              <a:t>Social drinking (1 to 2 drinks)</a:t>
            </a:r>
          </a:p>
          <a:p>
            <a:pPr lvl="1"/>
            <a:r>
              <a:rPr lang="en-US" dirty="0"/>
              <a:t>Elimination of opiates</a:t>
            </a:r>
          </a:p>
          <a:p>
            <a:pPr lvl="1"/>
            <a:r>
              <a:rPr lang="en-US" dirty="0"/>
              <a:t>No temper; ability to handle stressors without anger</a:t>
            </a:r>
          </a:p>
          <a:p>
            <a:pPr lvl="1"/>
            <a:r>
              <a:rPr lang="en-US" dirty="0"/>
              <a:t>Restoration of focus and concentration</a:t>
            </a:r>
          </a:p>
          <a:p>
            <a:pPr lvl="1"/>
            <a:r>
              <a:rPr lang="en-US" dirty="0"/>
              <a:t>7-8 hrs of sleep / night</a:t>
            </a:r>
          </a:p>
          <a:p>
            <a:pPr lvl="1"/>
            <a:r>
              <a:rPr lang="en-US" dirty="0"/>
              <a:t>Normal brain activity</a:t>
            </a:r>
          </a:p>
          <a:p>
            <a:pPr lvl="1"/>
            <a:r>
              <a:rPr lang="en-US" dirty="0"/>
              <a:t>Perfect Marine grooming and presentation</a:t>
            </a:r>
          </a:p>
        </p:txBody>
      </p:sp>
      <p:sp>
        <p:nvSpPr>
          <p:cNvPr id="23" name="Rectangle 2"/>
          <p:cNvSpPr txBox="1"/>
          <p:nvPr/>
        </p:nvSpPr>
        <p:spPr>
          <a:xfrm>
            <a:off x="9866124" y="4235021"/>
            <a:ext cx="2119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month later the retired Marine returned home.  The family called the CO crying, thanking him for giving their son back to them healthy</a:t>
            </a:r>
          </a:p>
        </p:txBody>
      </p:sp>
      <p:sp>
        <p:nvSpPr>
          <p:cNvPr id="14" name="Rectangle 2"/>
          <p:cNvSpPr txBox="1"/>
          <p:nvPr/>
        </p:nvSpPr>
        <p:spPr>
          <a:xfrm>
            <a:off x="9802961" y="2209008"/>
            <a:ext cx="2119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Family called prior Commanding Officer worried that he was self-destructive and suicidal.  CO got him to an ITMS clinic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94" y="1138030"/>
            <a:ext cx="1573800" cy="187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97" y="3594140"/>
            <a:ext cx="1341600" cy="16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7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36" y="8199"/>
            <a:ext cx="10515600" cy="880579"/>
          </a:xfrm>
        </p:spPr>
        <p:txBody>
          <a:bodyPr/>
          <a:lstStyle/>
          <a:p>
            <a:r>
              <a:rPr lang="en-US" b="1" dirty="0"/>
              <a:t>PTSD: 6 Weeks of ITMS Treatment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990729" y="3101096"/>
            <a:ext cx="1650122" cy="616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/>
              <a:t>Normal Brain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3" t="26335" r="1678" b="27479"/>
          <a:stretch/>
        </p:blipFill>
        <p:spPr bwMode="auto">
          <a:xfrm>
            <a:off x="7986899" y="3504113"/>
            <a:ext cx="1614581" cy="17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41591" y="3007595"/>
            <a:ext cx="335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Post-EEG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9680007" y="243730"/>
            <a:ext cx="2119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Lt. </a:t>
            </a:r>
            <a:r>
              <a:rPr lang="en-US" dirty="0" err="1"/>
              <a:t>Coln</a:t>
            </a:r>
            <a:r>
              <a:rPr lang="en-US" dirty="0"/>
              <a:t>. Marines (Retired)</a:t>
            </a:r>
          </a:p>
          <a:p>
            <a:pPr algn="ctr"/>
            <a:r>
              <a:rPr lang="en-US" dirty="0"/>
              <a:t>20 years service</a:t>
            </a:r>
          </a:p>
          <a:p>
            <a:pPr algn="ctr"/>
            <a:r>
              <a:rPr lang="en-US" dirty="0"/>
              <a:t>Iraq, Africa, Afghanistan</a:t>
            </a:r>
          </a:p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55089" y="736274"/>
            <a:ext cx="2331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Pre-EEG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51070" y="943886"/>
            <a:ext cx="5758417" cy="5173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Short temper</a:t>
            </a:r>
          </a:p>
          <a:p>
            <a:pPr lvl="1"/>
            <a:r>
              <a:rPr lang="en-US" dirty="0"/>
              <a:t>Short focus and concentration times</a:t>
            </a:r>
          </a:p>
          <a:p>
            <a:pPr lvl="1"/>
            <a:r>
              <a:rPr lang="en-US" dirty="0"/>
              <a:t>Extreme muscular tension</a:t>
            </a:r>
          </a:p>
          <a:p>
            <a:pPr lvl="1"/>
            <a:r>
              <a:rPr lang="en-US" dirty="0"/>
              <a:t>Intrusive, violent thoughts</a:t>
            </a:r>
          </a:p>
          <a:p>
            <a:pPr lvl="1"/>
            <a:r>
              <a:rPr lang="en-US" dirty="0"/>
              <a:t>Estrangement from family and colleagues</a:t>
            </a:r>
          </a:p>
          <a:p>
            <a:pPr lvl="1"/>
            <a:r>
              <a:rPr lang="en-US" dirty="0"/>
              <a:t>Alcohol self-medication</a:t>
            </a:r>
          </a:p>
          <a:p>
            <a:pPr lvl="1"/>
            <a:r>
              <a:rPr lang="en-US" dirty="0"/>
              <a:t>No dreams, occasional nightmares</a:t>
            </a:r>
          </a:p>
          <a:p>
            <a:pPr lvl="1"/>
            <a:r>
              <a:rPr lang="en-US" dirty="0"/>
              <a:t>~4 hours sleep</a:t>
            </a:r>
          </a:p>
          <a:p>
            <a:pPr lvl="1"/>
            <a:endParaRPr lang="en-US" dirty="0"/>
          </a:p>
          <a:p>
            <a:r>
              <a:rPr lang="en-US" b="1" dirty="0"/>
              <a:t>Post-Treatment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No more intrusive, violent thoughts</a:t>
            </a:r>
          </a:p>
          <a:p>
            <a:pPr lvl="1"/>
            <a:r>
              <a:rPr lang="en-US" dirty="0"/>
              <a:t>Normal body tension; relaxed</a:t>
            </a:r>
          </a:p>
          <a:p>
            <a:pPr lvl="1"/>
            <a:r>
              <a:rPr lang="en-US" dirty="0"/>
              <a:t>Increased social relations; no isolation</a:t>
            </a:r>
          </a:p>
          <a:p>
            <a:pPr lvl="1"/>
            <a:r>
              <a:rPr lang="en-US" dirty="0"/>
              <a:t>Social drinking (1 to 2 drinks); no self-medication</a:t>
            </a:r>
          </a:p>
          <a:p>
            <a:pPr lvl="1"/>
            <a:r>
              <a:rPr lang="en-US" dirty="0"/>
              <a:t>No temper; ability to handle stressors without anger</a:t>
            </a:r>
          </a:p>
          <a:p>
            <a:pPr lvl="1"/>
            <a:r>
              <a:rPr lang="en-US" dirty="0"/>
              <a:t>Restoration of focus and concentration</a:t>
            </a:r>
          </a:p>
          <a:p>
            <a:pPr lvl="1"/>
            <a:r>
              <a:rPr lang="en-US" dirty="0"/>
              <a:t>8 hrs of sleep per night</a:t>
            </a:r>
          </a:p>
          <a:p>
            <a:pPr lvl="1"/>
            <a:r>
              <a:rPr lang="en-US" dirty="0"/>
              <a:t>Dream restoration without nightmares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3" name="Rectangle 2"/>
          <p:cNvSpPr txBox="1"/>
          <p:nvPr/>
        </p:nvSpPr>
        <p:spPr>
          <a:xfrm>
            <a:off x="9866124" y="4235021"/>
            <a:ext cx="2119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Has embraced a new and profitable career leveraging what he has learned and is newly engaged to be married.</a:t>
            </a:r>
          </a:p>
        </p:txBody>
      </p:sp>
      <p:sp>
        <p:nvSpPr>
          <p:cNvPr id="14" name="Rectangle 2"/>
          <p:cNvSpPr txBox="1"/>
          <p:nvPr/>
        </p:nvSpPr>
        <p:spPr>
          <a:xfrm>
            <a:off x="9802961" y="2209008"/>
            <a:ext cx="21199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Extreme body tension and perseveration of dangerous scenario thoughts.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161" y="1161088"/>
            <a:ext cx="1623085" cy="194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53" y="3504113"/>
            <a:ext cx="1483442" cy="17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3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36" y="8199"/>
            <a:ext cx="10515600" cy="880579"/>
          </a:xfrm>
        </p:spPr>
        <p:txBody>
          <a:bodyPr/>
          <a:lstStyle/>
          <a:p>
            <a:r>
              <a:rPr lang="en-US" b="1" dirty="0"/>
              <a:t>PTSD: 4 Weeks of ITMS Treatment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990729" y="3101096"/>
            <a:ext cx="1650122" cy="616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/>
              <a:t>Normal Brain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3" t="26335" r="1678" b="27479"/>
          <a:stretch/>
        </p:blipFill>
        <p:spPr bwMode="auto">
          <a:xfrm>
            <a:off x="7926057" y="3517464"/>
            <a:ext cx="1712744" cy="181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41591" y="3007595"/>
            <a:ext cx="335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Post-EEG</a:t>
            </a:r>
          </a:p>
        </p:txBody>
      </p:sp>
      <p:sp>
        <p:nvSpPr>
          <p:cNvPr id="3" name="Rectangle 2"/>
          <p:cNvSpPr txBox="1"/>
          <p:nvPr/>
        </p:nvSpPr>
        <p:spPr>
          <a:xfrm>
            <a:off x="9680007" y="243730"/>
            <a:ext cx="21199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Navy Seal, Active Duty, 10+ years as Special Operator. Awarded the Navy Commendation Medal, Army Commendation Medal, Navy and Marine Corp Achievement Medal, Meritorious Volunteer Service Medal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55089" y="736274"/>
            <a:ext cx="2331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Pre-EEG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51070" y="943886"/>
            <a:ext cx="5758417" cy="5173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Reclusive</a:t>
            </a:r>
          </a:p>
          <a:p>
            <a:pPr lvl="1"/>
            <a:r>
              <a:rPr lang="en-US" dirty="0"/>
              <a:t>Avoidance of all public spaces</a:t>
            </a:r>
          </a:p>
          <a:p>
            <a:pPr lvl="1"/>
            <a:r>
              <a:rPr lang="en-US" dirty="0"/>
              <a:t>Unmanageable Temper</a:t>
            </a:r>
          </a:p>
          <a:p>
            <a:pPr lvl="1"/>
            <a:r>
              <a:rPr lang="en-US" dirty="0"/>
              <a:t>Unbearable social anxiety</a:t>
            </a:r>
          </a:p>
          <a:p>
            <a:pPr lvl="1"/>
            <a:r>
              <a:rPr lang="en-US" dirty="0"/>
              <a:t>Nightmares</a:t>
            </a:r>
          </a:p>
          <a:p>
            <a:pPr lvl="1"/>
            <a:r>
              <a:rPr lang="en-US" dirty="0"/>
              <a:t>~5-6 hours of poor sleep</a:t>
            </a:r>
          </a:p>
          <a:p>
            <a:pPr lvl="1"/>
            <a:r>
              <a:rPr lang="en-US" dirty="0"/>
              <a:t>Abandonment of hobbies</a:t>
            </a:r>
          </a:p>
          <a:p>
            <a:pPr lvl="1"/>
            <a:r>
              <a:rPr lang="en-US" dirty="0"/>
              <a:t>Marriage and family life in trouble</a:t>
            </a:r>
          </a:p>
          <a:p>
            <a:pPr lvl="1"/>
            <a:r>
              <a:rPr lang="en-US" dirty="0"/>
              <a:t>Increased alcohol consumption</a:t>
            </a:r>
          </a:p>
          <a:p>
            <a:pPr lvl="1"/>
            <a:endParaRPr lang="en-US" dirty="0"/>
          </a:p>
          <a:p>
            <a:r>
              <a:rPr lang="en-US" b="1" dirty="0"/>
              <a:t>Post-Treatment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Meaningful, restful and restorative sleep</a:t>
            </a:r>
          </a:p>
          <a:p>
            <a:pPr lvl="1"/>
            <a:r>
              <a:rPr lang="en-US" dirty="0"/>
              <a:t>Restoration of proper family life relations</a:t>
            </a:r>
          </a:p>
          <a:p>
            <a:pPr lvl="1"/>
            <a:r>
              <a:rPr lang="en-US" dirty="0"/>
              <a:t>Return to public spaces without dread</a:t>
            </a:r>
          </a:p>
          <a:p>
            <a:pPr lvl="2"/>
            <a:r>
              <a:rPr lang="en-US" dirty="0"/>
              <a:t>Crowning achievement: Took children to the Mall!</a:t>
            </a:r>
          </a:p>
          <a:p>
            <a:pPr lvl="1"/>
            <a:r>
              <a:rPr lang="en-US" dirty="0"/>
              <a:t>No temper; ability to handle stressors without anger</a:t>
            </a:r>
          </a:p>
          <a:p>
            <a:pPr lvl="1"/>
            <a:r>
              <a:rPr lang="en-US" dirty="0"/>
              <a:t>No social anxiety</a:t>
            </a:r>
          </a:p>
          <a:p>
            <a:pPr lvl="1"/>
            <a:r>
              <a:rPr lang="en-US" dirty="0"/>
              <a:t>8 hrs of sleep per night</a:t>
            </a:r>
          </a:p>
          <a:p>
            <a:pPr lvl="1"/>
            <a:r>
              <a:rPr lang="en-US" dirty="0"/>
              <a:t>Dream restoration without nightmares</a:t>
            </a:r>
          </a:p>
          <a:p>
            <a:pPr lvl="1"/>
            <a:r>
              <a:rPr lang="en-US" dirty="0"/>
              <a:t>Social drinking</a:t>
            </a:r>
          </a:p>
          <a:p>
            <a:pPr lvl="1"/>
            <a:r>
              <a:rPr lang="en-US" dirty="0"/>
              <a:t>Restoration of hobbies (drawing, sculpting, and car rebuilds)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3" name="Rectangle 2"/>
          <p:cNvSpPr txBox="1"/>
          <p:nvPr/>
        </p:nvSpPr>
        <p:spPr>
          <a:xfrm>
            <a:off x="9866124" y="4301523"/>
            <a:ext cx="2119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Quote: “The way I see it, this treatment has saved my life, my marriage, and my relationship with my children”</a:t>
            </a:r>
          </a:p>
        </p:txBody>
      </p:sp>
      <p:sp>
        <p:nvSpPr>
          <p:cNvPr id="14" name="Rectangle 2"/>
          <p:cNvSpPr txBox="1"/>
          <p:nvPr/>
        </p:nvSpPr>
        <p:spPr>
          <a:xfrm>
            <a:off x="9836812" y="2633300"/>
            <a:ext cx="21199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 years of sustained psychotherapy and prescribed drugs did not improve severe PTSD symptoms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554" y="1184924"/>
            <a:ext cx="1676307" cy="1873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657" y="3466407"/>
            <a:ext cx="1671204" cy="18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10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Where To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Dose-Response Studies</a:t>
            </a:r>
          </a:p>
          <a:p>
            <a:pPr lvl="1"/>
            <a:r>
              <a:rPr lang="en-US" dirty="0"/>
              <a:t>Looking very much that “less is more”</a:t>
            </a:r>
          </a:p>
          <a:p>
            <a:r>
              <a:rPr lang="en-US" dirty="0"/>
              <a:t>Off-axis stimulation</a:t>
            </a:r>
          </a:p>
          <a:p>
            <a:pPr lvl="1"/>
            <a:r>
              <a:rPr lang="en-US" dirty="0"/>
              <a:t>Just because you have a frequency for central synchrony doesn’t mean you use that number</a:t>
            </a:r>
          </a:p>
          <a:p>
            <a:pPr lvl="1"/>
            <a:r>
              <a:rPr lang="en-US" dirty="0"/>
              <a:t>It is exquisitely clear that on-axis is </a:t>
            </a:r>
          </a:p>
          <a:p>
            <a:pPr lvl="2"/>
            <a:r>
              <a:rPr lang="en-US" dirty="0"/>
              <a:t>most useful in anxiety</a:t>
            </a:r>
          </a:p>
          <a:p>
            <a:pPr lvl="2"/>
            <a:r>
              <a:rPr lang="en-US" dirty="0"/>
              <a:t>Least useful in autism</a:t>
            </a:r>
          </a:p>
          <a:p>
            <a:r>
              <a:rPr lang="en-US" dirty="0"/>
              <a:t>Sugar</a:t>
            </a:r>
          </a:p>
          <a:p>
            <a:pPr lvl="1"/>
            <a:r>
              <a:rPr lang="en-US" dirty="0"/>
              <a:t>Yes, sugar</a:t>
            </a:r>
          </a:p>
        </p:txBody>
      </p:sp>
    </p:spTree>
    <p:extLst>
      <p:ext uri="{BB962C8B-B14F-4D97-AF65-F5344CB8AC3E}">
        <p14:creationId xmlns:p14="http://schemas.microsoft.com/office/powerpoint/2010/main" val="93041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Where to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D-ribose</a:t>
            </a:r>
          </a:p>
          <a:p>
            <a:pPr lvl="1"/>
            <a:r>
              <a:rPr lang="en-US" dirty="0"/>
              <a:t>Energy (</a:t>
            </a:r>
            <a:r>
              <a:rPr lang="en-US" dirty="0" err="1"/>
              <a:t>ie</a:t>
            </a:r>
            <a:r>
              <a:rPr lang="en-US" dirty="0"/>
              <a:t>. ATP) dynamics</a:t>
            </a:r>
          </a:p>
          <a:p>
            <a:r>
              <a:rPr lang="en-US" dirty="0"/>
              <a:t>Dilantin</a:t>
            </a:r>
          </a:p>
          <a:p>
            <a:r>
              <a:rPr lang="en-US" dirty="0"/>
              <a:t>Fully computer-controlled, real-time, Many A Day treatments (“MAD”)</a:t>
            </a:r>
          </a:p>
          <a:p>
            <a:pPr lvl="1"/>
            <a:r>
              <a:rPr lang="en-US" dirty="0"/>
              <a:t>Instantly adaptive to the brain</a:t>
            </a:r>
          </a:p>
          <a:p>
            <a:pPr lvl="1"/>
            <a:r>
              <a:rPr lang="en-US" dirty="0"/>
              <a:t>This is giving many fits at academic institutions</a:t>
            </a:r>
          </a:p>
          <a:p>
            <a:pPr lvl="2"/>
            <a:r>
              <a:rPr lang="en-US" dirty="0"/>
              <a:t>They can’t keep up because it is massively across disciplines</a:t>
            </a:r>
          </a:p>
          <a:p>
            <a:pPr lvl="1"/>
            <a:r>
              <a:rPr lang="en-US" dirty="0"/>
              <a:t>Remote monitoring by the Cloud and by Physicians</a:t>
            </a:r>
          </a:p>
          <a:p>
            <a:r>
              <a:rPr lang="en-US" dirty="0"/>
              <a:t>Combination Therapy</a:t>
            </a:r>
          </a:p>
          <a:p>
            <a:pPr lvl="1"/>
            <a:r>
              <a:rPr lang="en-US" dirty="0"/>
              <a:t>Laser based on NASA research</a:t>
            </a:r>
          </a:p>
          <a:p>
            <a:pPr lvl="1"/>
            <a:r>
              <a:rPr lang="en-US" dirty="0"/>
              <a:t>RF Modulation</a:t>
            </a:r>
          </a:p>
          <a:p>
            <a:pPr lvl="1"/>
            <a:r>
              <a:rPr lang="en-US" dirty="0" err="1"/>
              <a:t>Hyperbarics</a:t>
            </a:r>
            <a:endParaRPr lang="en-US" dirty="0"/>
          </a:p>
          <a:p>
            <a:pPr lvl="1"/>
            <a:r>
              <a:rPr lang="en-US" dirty="0" err="1"/>
              <a:t>Ultrasonics</a:t>
            </a:r>
            <a:endParaRPr lang="en-US" dirty="0"/>
          </a:p>
          <a:p>
            <a:pPr lvl="2"/>
            <a:r>
              <a:rPr lang="en-US" dirty="0"/>
              <a:t>Heavy metal excretion?</a:t>
            </a:r>
          </a:p>
          <a:p>
            <a:pPr lvl="2"/>
            <a:r>
              <a:rPr lang="en-US" dirty="0"/>
              <a:t>Neuronal and glial development?</a:t>
            </a:r>
          </a:p>
        </p:txBody>
      </p:sp>
    </p:spTree>
    <p:extLst>
      <p:ext uri="{BB962C8B-B14F-4D97-AF65-F5344CB8AC3E}">
        <p14:creationId xmlns:p14="http://schemas.microsoft.com/office/powerpoint/2010/main" val="340135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Many thanks for conversations on the neuromodulation topic over 6 years to</a:t>
            </a:r>
          </a:p>
          <a:p>
            <a:pPr lvl="1"/>
            <a:r>
              <a:rPr lang="en-US" dirty="0"/>
              <a:t>Robert Cancro, M.D., </a:t>
            </a:r>
            <a:r>
              <a:rPr lang="en-US" dirty="0" err="1"/>
              <a:t>Chairmain</a:t>
            </a:r>
            <a:r>
              <a:rPr lang="en-US" dirty="0"/>
              <a:t> Emeritus, </a:t>
            </a:r>
            <a:r>
              <a:rPr lang="en-US" dirty="0" err="1"/>
              <a:t>Pyschiatry</a:t>
            </a:r>
            <a:r>
              <a:rPr lang="en-US" dirty="0"/>
              <a:t>, NYU</a:t>
            </a:r>
          </a:p>
          <a:p>
            <a:pPr lvl="1"/>
            <a:r>
              <a:rPr lang="en-US" dirty="0"/>
              <a:t>E. Roy John, NYU, [unfortunately passed on but his papers speak for him]</a:t>
            </a:r>
          </a:p>
          <a:p>
            <a:pPr lvl="1"/>
            <a:r>
              <a:rPr lang="en-US" dirty="0"/>
              <a:t>Leslie </a:t>
            </a:r>
            <a:r>
              <a:rPr lang="en-US" dirty="0" err="1"/>
              <a:t>Prichep</a:t>
            </a:r>
            <a:r>
              <a:rPr lang="en-US" dirty="0"/>
              <a:t>, Ph.D.</a:t>
            </a:r>
          </a:p>
          <a:p>
            <a:pPr lvl="1"/>
            <a:r>
              <a:rPr lang="en-US" dirty="0"/>
              <a:t>Yi </a:t>
            </a:r>
            <a:r>
              <a:rPr lang="en-US" dirty="0" err="1"/>
              <a:t>Jin,M.D</a:t>
            </a:r>
            <a:r>
              <a:rPr lang="en-US" dirty="0"/>
              <a:t>., for first insight in alpha therapies</a:t>
            </a:r>
          </a:p>
          <a:p>
            <a:pPr lvl="1"/>
            <a:r>
              <a:rPr lang="en-US" dirty="0"/>
              <a:t>Bob </a:t>
            </a:r>
            <a:r>
              <a:rPr lang="en-US" dirty="0" err="1"/>
              <a:t>Eisenhart,Ph.D</a:t>
            </a:r>
            <a:r>
              <a:rPr lang="en-US" dirty="0"/>
              <a:t>., for encouraging alpha therapies</a:t>
            </a:r>
          </a:p>
          <a:p>
            <a:pPr lvl="1"/>
            <a:r>
              <a:rPr lang="en-US" dirty="0"/>
              <a:t>Kevin Murphy, M.D., UCSD, Vice-Chair Radiation Oncology</a:t>
            </a:r>
          </a:p>
          <a:p>
            <a:pPr lvl="1"/>
            <a:r>
              <a:rPr lang="en-US" dirty="0"/>
              <a:t>Charles </a:t>
            </a:r>
            <a:r>
              <a:rPr lang="en-US" dirty="0" err="1"/>
              <a:t>Knezevich</a:t>
            </a:r>
            <a:r>
              <a:rPr lang="en-US" dirty="0"/>
              <a:t>, former Assoc. Prof. UCSD</a:t>
            </a:r>
          </a:p>
          <a:p>
            <a:pPr lvl="1"/>
            <a:r>
              <a:rPr lang="en-US" dirty="0"/>
              <a:t>Charles Liu, </a:t>
            </a:r>
            <a:r>
              <a:rPr lang="en-US" dirty="0" err="1"/>
              <a:t>NeuroSurgery</a:t>
            </a:r>
            <a:r>
              <a:rPr lang="en-US" dirty="0"/>
              <a:t> Chief, Keck School of Medicine</a:t>
            </a:r>
          </a:p>
          <a:p>
            <a:pPr lvl="1"/>
            <a:endParaRPr lang="en-US" dirty="0"/>
          </a:p>
          <a:p>
            <a:r>
              <a:rPr lang="en-US" dirty="0"/>
              <a:t>All of whom may have wild disagreement with vast swaths of this presentation.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NeuroModulation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That’s the technical term</a:t>
            </a:r>
          </a:p>
          <a:p>
            <a:r>
              <a:rPr lang="en-US" dirty="0"/>
              <a:t>It’s purely hypothetical that is happening</a:t>
            </a:r>
          </a:p>
          <a:p>
            <a:pPr lvl="1"/>
            <a:r>
              <a:rPr lang="en-US" dirty="0"/>
              <a:t>We have good reasons to believe it’s happening</a:t>
            </a:r>
          </a:p>
          <a:p>
            <a:pPr lvl="2"/>
            <a:r>
              <a:rPr lang="en-US" dirty="0"/>
              <a:t>Shannon’s First Law</a:t>
            </a:r>
          </a:p>
          <a:p>
            <a:pPr lvl="2"/>
            <a:r>
              <a:rPr lang="en-US" dirty="0"/>
              <a:t>Dramatic EEG changes</a:t>
            </a:r>
          </a:p>
          <a:p>
            <a:pPr lvl="2"/>
            <a:r>
              <a:rPr lang="en-US" dirty="0"/>
              <a:t>Epilepsy and neurosurgeons</a:t>
            </a:r>
          </a:p>
          <a:p>
            <a:r>
              <a:rPr lang="en-US" dirty="0"/>
              <a:t>We are not here concerned with cause</a:t>
            </a:r>
          </a:p>
          <a:p>
            <a:r>
              <a:rPr lang="en-US" dirty="0"/>
              <a:t>We are trying to route around or repair the damage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3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 Matter What It is Called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protocols out there, many claim uniqueness that yet has to be proven clinically, </a:t>
            </a:r>
            <a:r>
              <a:rPr lang="en-US" dirty="0" err="1"/>
              <a:t>MeRT</a:t>
            </a:r>
            <a:r>
              <a:rPr lang="en-US" dirty="0"/>
              <a:t>, PRTMS, Synchronized TMS</a:t>
            </a:r>
          </a:p>
          <a:p>
            <a:r>
              <a:rPr lang="en-US" dirty="0"/>
              <a:t>For the sake of this presentation, we call them all</a:t>
            </a:r>
          </a:p>
          <a:p>
            <a:pPr lvl="1"/>
            <a:r>
              <a:rPr lang="en-US" dirty="0"/>
              <a:t>INDIVIDUALIZED TRANSCRANIAL MAGNETIC STIMULATION</a:t>
            </a:r>
          </a:p>
          <a:p>
            <a:pPr lvl="1"/>
            <a:r>
              <a:rPr lang="en-US" dirty="0"/>
              <a:t>iTMS</a:t>
            </a:r>
          </a:p>
          <a:p>
            <a:r>
              <a:rPr lang="en-US" dirty="0"/>
              <a:t>In their defense, many of these protocols do work and are probably more or less equivalent, with similar outcomes</a:t>
            </a:r>
          </a:p>
        </p:txBody>
      </p:sp>
    </p:spTree>
    <p:extLst>
      <p:ext uri="{BB962C8B-B14F-4D97-AF65-F5344CB8AC3E}">
        <p14:creationId xmlns:p14="http://schemas.microsoft.com/office/powerpoint/2010/main" val="261685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7776" y="49640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AUTISM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495" y="2226280"/>
            <a:ext cx="10515600" cy="4351338"/>
          </a:xfrm>
        </p:spPr>
        <p:txBody>
          <a:bodyPr/>
          <a:lstStyle/>
          <a:p>
            <a:r>
              <a:rPr lang="en-US" dirty="0"/>
              <a:t>2-in-3 will respond to iTMS</a:t>
            </a:r>
          </a:p>
          <a:p>
            <a:r>
              <a:rPr lang="en-US" dirty="0"/>
              <a:t>1-in-3 will return to normal</a:t>
            </a:r>
          </a:p>
          <a:p>
            <a:r>
              <a:rPr lang="en-US" dirty="0"/>
              <a:t>1-in-3 will get a significant improvement in symptoms</a:t>
            </a:r>
          </a:p>
          <a:p>
            <a:r>
              <a:rPr lang="en-US" dirty="0"/>
              <a:t>1-in-3 will fail therapy</a:t>
            </a:r>
          </a:p>
          <a:p>
            <a:r>
              <a:rPr lang="en-US" dirty="0"/>
              <a:t>Therapy failures stop treatment at 1 week</a:t>
            </a:r>
          </a:p>
          <a:p>
            <a:r>
              <a:rPr lang="en-US" dirty="0"/>
              <a:t>Responders continue for 1 to 2 months (4 to 8 weeks total)</a:t>
            </a:r>
          </a:p>
        </p:txBody>
      </p:sp>
      <p:pic>
        <p:nvPicPr>
          <p:cNvPr id="3074" name="Picture 2" descr="https://scitechdaily.com/images/autism-spectrum-disord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2086"/>
            <a:ext cx="5181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7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Post-Traumatic Stress Disorder (PTSD)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 to 3 million have PTSD in some form</a:t>
            </a:r>
          </a:p>
          <a:p>
            <a:pPr lvl="1"/>
            <a:r>
              <a:rPr lang="en-US" dirty="0"/>
              <a:t>800,000 Veterans</a:t>
            </a:r>
          </a:p>
          <a:p>
            <a:pPr lvl="1"/>
            <a:r>
              <a:rPr lang="en-US" dirty="0"/>
              <a:t>150,000 Women Victims of Sexual Trauma</a:t>
            </a:r>
          </a:p>
          <a:p>
            <a:r>
              <a:rPr lang="en-US" dirty="0"/>
              <a:t>For those whom medication has failed</a:t>
            </a:r>
          </a:p>
          <a:p>
            <a:pPr lvl="1"/>
            <a:r>
              <a:rPr lang="en-US" dirty="0"/>
              <a:t>We can help 95% of the time</a:t>
            </a:r>
          </a:p>
          <a:p>
            <a:pPr lvl="1"/>
            <a:r>
              <a:rPr lang="en-US" dirty="0"/>
              <a:t>In as little as 4-8 weeks</a:t>
            </a:r>
          </a:p>
          <a:p>
            <a:pPr lvl="1"/>
            <a:r>
              <a:rPr lang="en-US" dirty="0"/>
              <a:t>Almost total resolution of symptoms</a:t>
            </a:r>
          </a:p>
          <a:p>
            <a:pPr lvl="1"/>
            <a:r>
              <a:rPr lang="en-US" dirty="0"/>
              <a:t>1-in-20 will relapse</a:t>
            </a:r>
          </a:p>
          <a:p>
            <a:pPr lvl="2"/>
            <a:r>
              <a:rPr lang="en-US" dirty="0"/>
              <a:t>After a year</a:t>
            </a:r>
          </a:p>
          <a:p>
            <a:pPr lvl="2"/>
            <a:r>
              <a:rPr lang="en-US" dirty="0"/>
              <a:t>Come BACK to Us!  </a:t>
            </a:r>
          </a:p>
        </p:txBody>
      </p:sp>
      <p:pic>
        <p:nvPicPr>
          <p:cNvPr id="2050" name="Picture 2" descr="http://www.tulsacounselingtherapist.com/photos/PT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79" y="2344833"/>
            <a:ext cx="3695700" cy="2943225"/>
          </a:xfrm>
          <a:prstGeom prst="rect">
            <a:avLst/>
          </a:prstGeom>
          <a:solidFill>
            <a:schemeClr val="accent4">
              <a:lumMod val="20000"/>
              <a:lumOff val="80000"/>
              <a:alpha val="57000"/>
            </a:schemeClr>
          </a:solidFill>
          <a:effectLst>
            <a:outerShdw blurRad="50800" dist="50800" dir="5400000" algn="ctr" rotWithShape="0">
              <a:schemeClr val="accent4">
                <a:lumMod val="20000"/>
                <a:lumOff val="80000"/>
                <a:alpha val="5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47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Post-concussion symptoms include:</a:t>
            </a:r>
            <a:endParaRPr lang="en-US" dirty="0"/>
          </a:p>
          <a:p>
            <a:r>
              <a:rPr lang="en-US" dirty="0"/>
              <a:t>Headaches.</a:t>
            </a:r>
          </a:p>
          <a:p>
            <a:r>
              <a:rPr lang="en-US" dirty="0"/>
              <a:t>Dizziness.</a:t>
            </a:r>
          </a:p>
          <a:p>
            <a:r>
              <a:rPr lang="en-US" dirty="0"/>
              <a:t>Fatigue.</a:t>
            </a:r>
          </a:p>
          <a:p>
            <a:r>
              <a:rPr lang="en-US" dirty="0"/>
              <a:t>Irritability.</a:t>
            </a:r>
          </a:p>
          <a:p>
            <a:r>
              <a:rPr lang="en-US" dirty="0"/>
              <a:t>Anxiety.</a:t>
            </a:r>
          </a:p>
          <a:p>
            <a:r>
              <a:rPr lang="en-US" dirty="0"/>
              <a:t>Insomnia.</a:t>
            </a:r>
          </a:p>
          <a:p>
            <a:r>
              <a:rPr lang="en-US" dirty="0"/>
              <a:t>Loss of concentration and memory.</a:t>
            </a:r>
          </a:p>
          <a:p>
            <a:r>
              <a:rPr lang="en-US" dirty="0"/>
              <a:t>Noise and light sensitivity.</a:t>
            </a:r>
          </a:p>
          <a:p>
            <a:endParaRPr lang="en-US" dirty="0"/>
          </a:p>
        </p:txBody>
      </p:sp>
      <p:pic>
        <p:nvPicPr>
          <p:cNvPr id="6146" name="Picture 2" descr="http://www.tampabaybraininjuryblog.com/wp-content/uploads/tampa-bay-post-concussion-synd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00" y="1027906"/>
            <a:ext cx="4454065" cy="44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55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2166</Words>
  <Application>Microsoft Office PowerPoint</Application>
  <PresentationFormat>Widescreen</PresentationFormat>
  <Paragraphs>489</Paragraphs>
  <Slides>38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Image</vt:lpstr>
      <vt:lpstr>NEUROSCIENCE  in Infancy and Adolescensce Conference</vt:lpstr>
      <vt:lpstr>Individualized Transcranial Magnetic Stimulation</vt:lpstr>
      <vt:lpstr>DISCLOSURES</vt:lpstr>
      <vt:lpstr>Credits</vt:lpstr>
      <vt:lpstr>NeuroModulation</vt:lpstr>
      <vt:lpstr>No Matter What It is Called</vt:lpstr>
      <vt:lpstr>AUTISM</vt:lpstr>
      <vt:lpstr>Post-Traumatic Stress Disorder (PTSD)</vt:lpstr>
      <vt:lpstr>Concussion</vt:lpstr>
      <vt:lpstr>Concussion</vt:lpstr>
      <vt:lpstr>CHEMOBRAIN</vt:lpstr>
      <vt:lpstr>CHEMOBRAIN</vt:lpstr>
      <vt:lpstr>Depression and Anxiety</vt:lpstr>
      <vt:lpstr>PowerPoint Presentation</vt:lpstr>
      <vt:lpstr>Perfect EEG – Eyes Closed</vt:lpstr>
      <vt:lpstr>EEG – The Tool that Guides</vt:lpstr>
      <vt:lpstr>PowerPoint Presentation</vt:lpstr>
      <vt:lpstr>                  Ideal EEG pattern           Autism </vt:lpstr>
      <vt:lpstr>Taking an EEG is quick, painless, and noninvasive. </vt:lpstr>
      <vt:lpstr>PowerPoint Presentation</vt:lpstr>
      <vt:lpstr>Move From Autism to ‘Neuro-Typical’</vt:lpstr>
      <vt:lpstr>Seeing is Believing</vt:lpstr>
      <vt:lpstr>Seeing is Believing II</vt:lpstr>
      <vt:lpstr>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PTSD: 3 Weeks of ITMS Treatment</vt:lpstr>
      <vt:lpstr>PTSD: 4 Weeks of ITMS Treatment</vt:lpstr>
      <vt:lpstr>PTSD: 6 Weeks of ITMS Treatment</vt:lpstr>
      <vt:lpstr>PTSD: 4 Weeks of ITMS Treatment</vt:lpstr>
      <vt:lpstr>So, Where To Next?</vt:lpstr>
      <vt:lpstr>So, Where to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rsilvetz</dc:creator>
  <cp:lastModifiedBy>Robert Silvetz</cp:lastModifiedBy>
  <cp:revision>31</cp:revision>
  <dcterms:created xsi:type="dcterms:W3CDTF">2017-05-25T02:19:33Z</dcterms:created>
  <dcterms:modified xsi:type="dcterms:W3CDTF">2025-06-05T17:15:43Z</dcterms:modified>
</cp:coreProperties>
</file>